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81" r:id="rId1"/>
  </p:sldMasterIdLst>
  <p:notesMasterIdLst>
    <p:notesMasterId r:id="rId31"/>
  </p:notesMasterIdLst>
  <p:handoutMasterIdLst>
    <p:handoutMasterId r:id="rId32"/>
  </p:handoutMasterIdLst>
  <p:sldIdLst>
    <p:sldId id="260" r:id="rId2"/>
    <p:sldId id="280" r:id="rId3"/>
    <p:sldId id="257" r:id="rId4"/>
    <p:sldId id="271" r:id="rId5"/>
    <p:sldId id="272" r:id="rId6"/>
    <p:sldId id="273" r:id="rId7"/>
    <p:sldId id="275" r:id="rId8"/>
    <p:sldId id="274" r:id="rId9"/>
    <p:sldId id="277" r:id="rId10"/>
    <p:sldId id="281" r:id="rId11"/>
    <p:sldId id="282" r:id="rId12"/>
    <p:sldId id="283" r:id="rId13"/>
    <p:sldId id="284" r:id="rId14"/>
    <p:sldId id="278" r:id="rId15"/>
    <p:sldId id="276" r:id="rId16"/>
    <p:sldId id="258" r:id="rId17"/>
    <p:sldId id="263" r:id="rId18"/>
    <p:sldId id="265" r:id="rId19"/>
    <p:sldId id="266" r:id="rId20"/>
    <p:sldId id="264" r:id="rId21"/>
    <p:sldId id="267" r:id="rId22"/>
    <p:sldId id="268" r:id="rId23"/>
    <p:sldId id="269" r:id="rId24"/>
    <p:sldId id="270" r:id="rId25"/>
    <p:sldId id="279" r:id="rId26"/>
    <p:sldId id="262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orient="horz" pos="1003" userDrawn="1">
          <p15:clr>
            <a:srgbClr val="A4A3A4"/>
          </p15:clr>
        </p15:guide>
        <p15:guide id="3" pos="226" userDrawn="1">
          <p15:clr>
            <a:srgbClr val="A4A3A4"/>
          </p15:clr>
        </p15:guide>
        <p15:guide id="4" pos="5534" userDrawn="1">
          <p15:clr>
            <a:srgbClr val="A4A3A4"/>
          </p15:clr>
        </p15:guide>
        <p15:guide id="5" pos="2880">
          <p15:clr>
            <a:srgbClr val="A4A3A4"/>
          </p15:clr>
        </p15:guide>
        <p15:guide id="6" orient="horz" pos="686" userDrawn="1">
          <p15:clr>
            <a:srgbClr val="A4A3A4"/>
          </p15:clr>
        </p15:guide>
        <p15:guide id="7" orient="horz" pos="41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600"/>
    <a:srgbClr val="00AFCB"/>
    <a:srgbClr val="005C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5" autoAdjust="0"/>
    <p:restoredTop sz="74189" autoAdjust="0"/>
  </p:normalViewPr>
  <p:slideViewPr>
    <p:cSldViewPr snapToGrid="0" snapToObjects="1">
      <p:cViewPr varScale="1">
        <p:scale>
          <a:sx n="70" d="100"/>
          <a:sy n="70" d="100"/>
        </p:scale>
        <p:origin x="1455" y="36"/>
      </p:cViewPr>
      <p:guideLst>
        <p:guide orient="horz" pos="3838"/>
        <p:guide orient="horz" pos="1003"/>
        <p:guide pos="226"/>
        <p:guide pos="5534"/>
        <p:guide pos="2880"/>
        <p:guide orient="horz" pos="686"/>
        <p:guide orient="horz" pos="4178"/>
      </p:guideLst>
    </p:cSldViewPr>
  </p:slideViewPr>
  <p:outlineViewPr>
    <p:cViewPr>
      <p:scale>
        <a:sx n="33" d="100"/>
        <a:sy n="33" d="100"/>
      </p:scale>
      <p:origin x="0" y="-13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09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9A364-0348-2F43-99DF-D2B200CF0081}" type="datetimeFigureOut">
              <a:rPr lang="de-DE" smtClean="0"/>
              <a:t>21.05.2014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E9922-510D-BA4D-8EA2-480C80FDB6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65124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9BEE0-598C-4858-A439-753E34679212}" type="datetimeFigureOut">
              <a:rPr lang="de-AT" smtClean="0"/>
              <a:t>21.05.2014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EA223-4F50-4DD6-9CC4-15E4F51256E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125453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staging.riverbed.com/bin/support/static/doc/opnet/17.5.A/online/itguru_17.5.PL5/Workflows/wwhelp/wwhimpl/common/html/wwhelp.htm#href=wkfl_35_IPv6_Planning.html&amp;single=tru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co.com/en/US/docs/ios/12_3t/ip_route/command/reference/ip2_i2gt.html#wp1112138" TargetMode="External"/><Relationship Id="rId7" Type="http://schemas.openxmlformats.org/officeDocument/2006/relationships/hyperlink" Target="https://supportstaging.riverbed.com/bin/support/static/doc/opnet/17.5.A/online/itguru_17.5.PL5/Workflows/wwhelp/wwhimpl/common/html/wwhelp.htm#href=wkfl_35_IPv6_Planning.html&amp;single=true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file:///C:\Users\mitte\Downloads\aict_2012_5_40_10196.pdf" TargetMode="External"/><Relationship Id="rId5" Type="http://schemas.openxmlformats.org/officeDocument/2006/relationships/hyperlink" Target="https://www.opnet.com/solutions/network_management/spguru_network_planner/ipv6_migration_planning.html" TargetMode="External"/><Relationship Id="rId4" Type="http://schemas.openxmlformats.org/officeDocument/2006/relationships/hyperlink" Target="rmv6tf.org/wp-content/uploads/2012/11/Ashish-Zalani-RM_IPv6_Summit-OPNET-Technologies-FINAL1.pdf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IPv6 Einführung: „offizielle“ Empfehlungen (2)</a:t>
            </a:r>
          </a:p>
          <a:p>
            <a:r>
              <a:rPr lang="de-DE" dirty="0" smtClean="0"/>
              <a:t>Simulationstools</a:t>
            </a:r>
          </a:p>
          <a:p>
            <a:pPr lvl="1"/>
            <a:r>
              <a:rPr lang="de-DE" dirty="0" err="1" smtClean="0"/>
              <a:t>Riverbed</a:t>
            </a:r>
            <a:r>
              <a:rPr lang="de-DE" dirty="0" smtClean="0"/>
              <a:t> OPNET </a:t>
            </a:r>
            <a:r>
              <a:rPr lang="de-DE" dirty="0" err="1" smtClean="0"/>
              <a:t>Modeler</a:t>
            </a:r>
            <a:r>
              <a:rPr lang="de-DE" dirty="0" smtClean="0"/>
              <a:t> / IT Guru (5, inkl. Beispiel)</a:t>
            </a:r>
          </a:p>
          <a:p>
            <a:pPr lvl="1"/>
            <a:r>
              <a:rPr lang="de-DE" dirty="0" smtClean="0"/>
              <a:t>Cisco Packet Tracer (2)</a:t>
            </a:r>
          </a:p>
          <a:p>
            <a:r>
              <a:rPr lang="de-DE" dirty="0" smtClean="0"/>
              <a:t>Beispiel-Szenarien (8)</a:t>
            </a:r>
          </a:p>
          <a:p>
            <a:pPr lvl="1"/>
            <a:r>
              <a:rPr lang="de-DE" dirty="0" smtClean="0"/>
              <a:t>Vorteil „Migrations-Entscheidung“ unterstützen</a:t>
            </a:r>
          </a:p>
          <a:p>
            <a:pPr lvl="1"/>
            <a:r>
              <a:rPr lang="de-DE" dirty="0" smtClean="0"/>
              <a:t>IPv6 Schulung (herstellerspezifisch)</a:t>
            </a:r>
          </a:p>
          <a:p>
            <a:r>
              <a:rPr lang="de-DE" dirty="0" smtClean="0"/>
              <a:t>Warum Simulation? (3)</a:t>
            </a:r>
          </a:p>
          <a:p>
            <a:pPr lvl="1"/>
            <a:r>
              <a:rPr lang="de-DE" dirty="0" smtClean="0"/>
              <a:t>Anwendungsmöglichkeiten</a:t>
            </a:r>
            <a:endParaRPr lang="de-AT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EA223-4F50-4DD6-9CC4-15E4F51256E0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23177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EA223-4F50-4DD6-9CC4-15E4F51256E0}" type="slidenum">
              <a:rPr lang="de-AT" smtClean="0"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9887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EA223-4F50-4DD6-9CC4-15E4F51256E0}" type="slidenum">
              <a:rPr lang="de-AT" smtClean="0"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49856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EA223-4F50-4DD6-9CC4-15E4F51256E0}" type="slidenum">
              <a:rPr lang="de-AT" smtClean="0"/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63033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EA223-4F50-4DD6-9CC4-15E4F51256E0}" type="slidenum">
              <a:rPr lang="de-AT" smtClean="0"/>
              <a:t>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84301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EA223-4F50-4DD6-9CC4-15E4F51256E0}" type="slidenum">
              <a:rPr lang="de-AT" smtClean="0"/>
              <a:t>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42388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EA223-4F50-4DD6-9CC4-15E4F51256E0}" type="slidenum">
              <a:rPr lang="de-AT" smtClean="0"/>
              <a:t>25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4830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1CC31A-C085-41A6-9976-130AF0F2CFF1}" type="slidenum">
              <a:rPr lang="de-AT"/>
              <a:pPr/>
              <a:t>27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80276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AT" smtClean="0"/>
              <a:t>Frage/Diskussion: „Virtualisierte Geräte“ verschmelzen immer mehr mit „Produktivsystemen“!?</a:t>
            </a:r>
          </a:p>
        </p:txBody>
      </p:sp>
      <p:sp>
        <p:nvSpPr>
          <p:cNvPr id="460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8F1226-F936-4264-8A97-F9BABAC43D16}" type="slidenum">
              <a:rPr lang="de-AT"/>
              <a:pPr/>
              <a:t>28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47396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05BA04-A03A-42DC-9439-6B8A76294D0B}" type="slidenum">
              <a:rPr lang="de-AT"/>
              <a:pPr/>
              <a:t>29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030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Stateless address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autoconfiguration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(SLAAC)</a:t>
            </a: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IEEE-defined 64-bit Extended Unique Identifier (EUI-64)</a:t>
            </a: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Secure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Neighbor Discovery (SEND) und Cryptographically Generated Addresses (CGA)</a:t>
            </a:r>
            <a:endParaRPr lang="de-AT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EA223-4F50-4DD6-9CC4-15E4F51256E0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63420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 smtClean="0"/>
              <a:t>Insalled</a:t>
            </a:r>
            <a:r>
              <a:rPr lang="de-AT" dirty="0" smtClean="0"/>
              <a:t> Doc -&gt; „IPV6_Model_desc</a:t>
            </a:r>
            <a:r>
              <a:rPr lang="de-AT" baseline="0" dirty="0" smtClean="0"/>
              <a:t>.pdf“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EA223-4F50-4DD6-9CC4-15E4F51256E0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42757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900" dirty="0" smtClean="0"/>
              <a:t>Riverbed OPNET IT Guru 17.5.PL5: Planning and Analyzing an IPv6 Migration</a:t>
            </a:r>
          </a:p>
          <a:p>
            <a:pPr lvl="1"/>
            <a:r>
              <a:rPr lang="en-US" sz="1500" dirty="0" smtClean="0">
                <a:hlinkClick r:id="rId3"/>
              </a:rPr>
              <a:t>https://supportstaging.riverbed.com/bin/support/static//doc/opnet/17.5.A/online/itguru_17.5.PL5/Workflows/wwhelp/wwhimpl/common/html/wwhelp.htm#href=wkfl_35_IPv6_Planning.html&amp;single=true</a:t>
            </a:r>
            <a:r>
              <a:rPr lang="en-US" sz="1500" dirty="0" smtClean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EA223-4F50-4DD6-9CC4-15E4F51256E0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8286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prefix lists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work like access lists for route advertisements (prefixes)</a:t>
            </a:r>
            <a:endParaRPr lang="de-AT" dirty="0" smtClean="0"/>
          </a:p>
          <a:p>
            <a:endParaRPr lang="de-AT" dirty="0" smtClean="0"/>
          </a:p>
          <a:p>
            <a:r>
              <a:rPr lang="de-AT" dirty="0" err="1" smtClean="0"/>
              <a:t>Installed</a:t>
            </a:r>
            <a:r>
              <a:rPr lang="de-AT" dirty="0" smtClean="0"/>
              <a:t> </a:t>
            </a:r>
            <a:r>
              <a:rPr lang="de-AT" dirty="0" smtClean="0"/>
              <a:t>Doc -&gt; „IPV6_Model_desc</a:t>
            </a:r>
            <a:r>
              <a:rPr lang="de-AT" baseline="0" dirty="0" smtClean="0"/>
              <a:t>.pdf“</a:t>
            </a:r>
          </a:p>
          <a:p>
            <a:endParaRPr lang="de-AT" baseline="0" dirty="0" smtClean="0"/>
          </a:p>
          <a:p>
            <a:r>
              <a:rPr lang="en-US" dirty="0" smtClean="0"/>
              <a:t>Transition to IPv6 with the optional IPv6 Planning &amp; Operations module</a:t>
            </a:r>
          </a:p>
          <a:p>
            <a:r>
              <a:rPr lang="en-US" dirty="0" smtClean="0"/>
              <a:t>Automatically perform an IPv6 readiness assessment</a:t>
            </a:r>
          </a:p>
          <a:p>
            <a:r>
              <a:rPr lang="en-US" dirty="0" smtClean="0"/>
              <a:t>Accelerate IPv6 migration planning</a:t>
            </a:r>
          </a:p>
          <a:p>
            <a:r>
              <a:rPr lang="en-US" sz="1900" dirty="0" smtClean="0"/>
              <a:t>Presentation: Automated IPv6 Readiness Assessment and Migration Planning, A. </a:t>
            </a:r>
            <a:r>
              <a:rPr lang="en-US" sz="1900" dirty="0" err="1" smtClean="0"/>
              <a:t>Zalani</a:t>
            </a:r>
            <a:r>
              <a:rPr lang="en-US" sz="1900" dirty="0" smtClean="0"/>
              <a:t> et al., 2009</a:t>
            </a:r>
          </a:p>
          <a:p>
            <a:pPr lvl="1"/>
            <a:r>
              <a:rPr lang="en-US" sz="1500" dirty="0" smtClean="0">
                <a:hlinkClick r:id="rId4" action="ppaction://hlinkfile"/>
              </a:rPr>
              <a:t>rmv6tf.org/</a:t>
            </a:r>
            <a:r>
              <a:rPr lang="en-US" sz="1500" dirty="0" err="1" smtClean="0">
                <a:hlinkClick r:id="rId4" action="ppaction://hlinkfile"/>
              </a:rPr>
              <a:t>wp</a:t>
            </a:r>
            <a:r>
              <a:rPr lang="en-US" sz="1500" dirty="0" smtClean="0">
                <a:hlinkClick r:id="rId4" action="ppaction://hlinkfile"/>
              </a:rPr>
              <a:t>-content/uploads/2012/11/Ashish-Zalani-RM_IPv6_Summit-OPNET-Technologies-FINAL1.pdf</a:t>
            </a:r>
            <a:endParaRPr lang="en-US" sz="1500" dirty="0" smtClean="0"/>
          </a:p>
          <a:p>
            <a:r>
              <a:rPr lang="en-US" sz="1900" dirty="0" smtClean="0"/>
              <a:t>SP Guru Network Planner</a:t>
            </a:r>
          </a:p>
          <a:p>
            <a:pPr lvl="1"/>
            <a:r>
              <a:rPr lang="en-US" sz="1700" dirty="0" smtClean="0">
                <a:hlinkClick r:id="rId5"/>
              </a:rPr>
              <a:t>https://www.opnet.com/solutions/network_management/spguru_network_planner/ipv6_migration_planning.html</a:t>
            </a:r>
            <a:r>
              <a:rPr lang="en-US" sz="1700" dirty="0" smtClean="0"/>
              <a:t> </a:t>
            </a:r>
          </a:p>
          <a:p>
            <a:r>
              <a:rPr lang="en-US" sz="1900" dirty="0" smtClean="0"/>
              <a:t>Paper: An Evaluation of IPv6 Simulation using OPNET Modeler, B. </a:t>
            </a:r>
            <a:r>
              <a:rPr lang="en-US" sz="1900" dirty="0" err="1" smtClean="0"/>
              <a:t>Clore</a:t>
            </a:r>
            <a:r>
              <a:rPr lang="en-US" sz="1900" dirty="0" smtClean="0"/>
              <a:t>, M. Dunlop et al., AICT 2012</a:t>
            </a:r>
          </a:p>
          <a:p>
            <a:pPr lvl="1"/>
            <a:r>
              <a:rPr lang="en-US" sz="1700" dirty="0" smtClean="0"/>
              <a:t>“System in the Loop” Evaluation</a:t>
            </a:r>
          </a:p>
          <a:p>
            <a:pPr lvl="1"/>
            <a:r>
              <a:rPr lang="en-US" sz="1700" dirty="0" smtClean="0">
                <a:hlinkClick r:id="rId6" action="ppaction://hlinkfile"/>
              </a:rPr>
              <a:t>file:///C:/Users/mitte/Downloads/aict_2012_5_40_10196.pdf</a:t>
            </a:r>
            <a:r>
              <a:rPr lang="en-US" sz="1700" dirty="0" smtClean="0"/>
              <a:t> </a:t>
            </a:r>
            <a:r>
              <a:rPr lang="en-US" sz="1500" dirty="0" smtClean="0"/>
              <a:t>  </a:t>
            </a:r>
          </a:p>
          <a:p>
            <a:r>
              <a:rPr lang="en-US" sz="1900" dirty="0" smtClean="0"/>
              <a:t>Riverbed OPNET IT Guru 17.5.PL5: Planning and Analyzing an IPv6 Migration</a:t>
            </a:r>
          </a:p>
          <a:p>
            <a:pPr lvl="1"/>
            <a:r>
              <a:rPr lang="en-US" sz="1500" dirty="0" smtClean="0">
                <a:hlinkClick r:id="rId7"/>
              </a:rPr>
              <a:t>https://supportstaging.riverbed.com/bin/support/static//doc/opnet/17.5.A/online/itguru_17.5.PL5/Workflows/wwhelp/wwhimpl/common/html/wwhelp.htm#href=wkfl_35_IPv6_Planning.html&amp;single=true</a:t>
            </a:r>
            <a:r>
              <a:rPr lang="en-US" sz="1500" dirty="0" smtClean="0"/>
              <a:t> </a:t>
            </a:r>
          </a:p>
          <a:p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EA223-4F50-4DD6-9CC4-15E4F51256E0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68962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ns-3 </a:t>
            </a:r>
            <a:r>
              <a:rPr lang="de-AT" dirty="0" err="1" smtClean="0"/>
              <a:t>models</a:t>
            </a:r>
            <a:r>
              <a:rPr lang="de-AT" dirty="0" smtClean="0"/>
              <a:t>:</a:t>
            </a:r>
            <a:r>
              <a:rPr lang="de-AT" baseline="0" dirty="0" smtClean="0"/>
              <a:t> </a:t>
            </a:r>
            <a:r>
              <a:rPr lang="de-AT" baseline="0" dirty="0" err="1" smtClean="0"/>
              <a:t>see</a:t>
            </a:r>
            <a:r>
              <a:rPr lang="de-AT" baseline="0" dirty="0" smtClean="0"/>
              <a:t> </a:t>
            </a:r>
            <a:r>
              <a:rPr lang="de-AT" dirty="0" smtClean="0"/>
              <a:t>http://www.nsnam.org/docs/models/html/index.html</a:t>
            </a:r>
          </a:p>
          <a:p>
            <a:r>
              <a:rPr lang="de-AT" dirty="0" smtClean="0"/>
              <a:t>IPv6</a:t>
            </a:r>
            <a:r>
              <a:rPr lang="de-AT" baseline="0" dirty="0" smtClean="0"/>
              <a:t> </a:t>
            </a:r>
            <a:r>
              <a:rPr lang="de-AT" baseline="0" dirty="0" err="1" smtClean="0"/>
              <a:t>model</a:t>
            </a:r>
            <a:r>
              <a:rPr lang="de-AT" baseline="0" dirty="0" smtClean="0"/>
              <a:t>: http://www.nsnam.org/docs/models/html/ipv6.html</a:t>
            </a:r>
          </a:p>
          <a:p>
            <a:r>
              <a:rPr lang="de-AT" dirty="0" smtClean="0"/>
              <a:t>e.g. Implementation </a:t>
            </a:r>
            <a:r>
              <a:rPr lang="de-AT" dirty="0" err="1" smtClean="0"/>
              <a:t>and</a:t>
            </a:r>
            <a:r>
              <a:rPr lang="de-AT" dirty="0" smtClean="0"/>
              <a:t> Evaluation </a:t>
            </a:r>
            <a:r>
              <a:rPr lang="de-AT" dirty="0" err="1" smtClean="0"/>
              <a:t>of</a:t>
            </a:r>
            <a:r>
              <a:rPr lang="de-AT" dirty="0" smtClean="0"/>
              <a:t> Proxy Mobile IPv6 in NS-3 Network Simulator, Hyon-Young Choi</a:t>
            </a:r>
            <a:r>
              <a:rPr lang="de-AT" baseline="0" dirty="0" smtClean="0"/>
              <a:t> et.al.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EA223-4F50-4DD6-9CC4-15E4F51256E0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72474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EA223-4F50-4DD6-9CC4-15E4F51256E0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9234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EA223-4F50-4DD6-9CC4-15E4F51256E0}" type="slidenum">
              <a:rPr lang="de-AT" smtClean="0"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41704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EA223-4F50-4DD6-9CC4-15E4F51256E0}" type="slidenum">
              <a:rPr lang="de-AT" smtClean="0"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40372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1089025"/>
            <a:ext cx="9144000" cy="5574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586" y="1401884"/>
            <a:ext cx="8596539" cy="1470025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77586" y="4465864"/>
            <a:ext cx="8596539" cy="1752600"/>
          </a:xfrm>
        </p:spPr>
        <p:txBody>
          <a:bodyPr anchor="b"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0" y="1089025"/>
            <a:ext cx="9144000" cy="5574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3131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226" userDrawn="1">
          <p15:clr>
            <a:srgbClr val="FBAE40"/>
          </p15:clr>
        </p15:guide>
        <p15:guide id="2" pos="5534" userDrawn="1">
          <p15:clr>
            <a:srgbClr val="FBAE40"/>
          </p15:clr>
        </p15:guide>
        <p15:guide id="3" orient="horz" pos="1003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orient="horz" pos="686" userDrawn="1">
          <p15:clr>
            <a:srgbClr val="FBAE40"/>
          </p15:clr>
        </p15:guide>
        <p15:guide id="6" orient="horz" pos="4178" userDrawn="1">
          <p15:clr>
            <a:srgbClr val="FBAE40"/>
          </p15:clr>
        </p15:guide>
        <p15:guide id="7" pos="170" userDrawn="1">
          <p15:clr>
            <a:srgbClr val="FBAE40"/>
          </p15:clr>
        </p15:guide>
        <p15:guide id="8" pos="559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ymmetrisch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71845" y="2155600"/>
            <a:ext cx="4300156" cy="39372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F55F-6365-492F-8309-30D36092F863}" type="datetime1">
              <a:rPr lang="de-DE" smtClean="0"/>
              <a:t>21.05.2014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Author / Thema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Folie </a:t>
            </a:r>
            <a:fld id="{E68C68F6-CEB4-C040-B3A3-CADDD499EB7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271845" y="1592263"/>
            <a:ext cx="4300155" cy="549956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6019800" y="1592263"/>
            <a:ext cx="2765425" cy="4500562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04990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9875" y="1089025"/>
            <a:ext cx="860228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69875" y="2335667"/>
            <a:ext cx="42275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69875" y="2975429"/>
            <a:ext cx="4227513" cy="31173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2335667"/>
            <a:ext cx="4227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975429"/>
            <a:ext cx="4229100" cy="31173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EBEC-85DC-4025-8552-B22DE9057892}" type="datetime1">
              <a:rPr lang="de-DE" smtClean="0"/>
              <a:t>21.05.2014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Author / Thema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Folie </a:t>
            </a:r>
            <a:fld id="{E68C68F6-CEB4-C040-B3A3-CADDD499EB7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9082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16F3-9DF1-4857-91F6-ABB675F9AAFC}" type="datetime1">
              <a:rPr lang="de-DE" smtClean="0"/>
              <a:t>21.05.2014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Author / Thema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Folie </a:t>
            </a:r>
            <a:fld id="{E68C68F6-CEB4-C040-B3A3-CADDD499EB7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7374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en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1078992"/>
            <a:ext cx="9144000" cy="5574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0962-227C-4F24-B6F2-5AD6DBF5359B}" type="datetime1">
              <a:rPr lang="de-DE" smtClean="0"/>
              <a:t>21.05.2014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Author / Thema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Folie </a:t>
            </a:r>
            <a:fld id="{E68C68F6-CEB4-C040-B3A3-CADDD499EB7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8090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4980" y="1089025"/>
            <a:ext cx="3200533" cy="120241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49" y="1089025"/>
            <a:ext cx="5297105" cy="5003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69876" y="2293257"/>
            <a:ext cx="3195638" cy="37995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2884-C964-4754-9793-A0F6EAC16BB3}" type="datetime1">
              <a:rPr lang="de-DE" smtClean="0"/>
              <a:t>21.05.2014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Author / Thema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Folie </a:t>
            </a:r>
            <a:fld id="{E68C68F6-CEB4-C040-B3A3-CADDD499EB7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6241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9875" y="5526087"/>
            <a:ext cx="430212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58775" y="1089025"/>
            <a:ext cx="8426450" cy="44370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1999" y="5526087"/>
            <a:ext cx="4302125" cy="566738"/>
          </a:xfrm>
        </p:spPr>
        <p:txBody>
          <a:bodyPr anchor="b"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3A3D-8C80-4831-BABE-ABE76BBFED9B}" type="datetime1">
              <a:rPr lang="de-DE" smtClean="0"/>
              <a:t>21.05.2014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Author / Thema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Folie </a:t>
            </a:r>
            <a:fld id="{E68C68F6-CEB4-C040-B3A3-CADDD499EB7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2297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1592262"/>
            <a:ext cx="9144000" cy="52657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6866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27C0-CE29-47D3-B81A-8E2B89FDA437}" type="datetime1">
              <a:rPr lang="de-DE" smtClean="0"/>
              <a:t>21.05.2014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Author / Thema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Folie </a:t>
            </a:r>
            <a:fld id="{E68C68F6-CEB4-C040-B3A3-CADDD499EB7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4430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399" y="1089025"/>
            <a:ext cx="2244725" cy="5003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69875" y="1089025"/>
            <a:ext cx="6207125" cy="50038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7662-FCD8-49A1-84FA-156718DBA309}" type="datetime1">
              <a:rPr lang="de-DE" smtClean="0"/>
              <a:t>21.05.2014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Author / Thema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Folie </a:t>
            </a:r>
            <a:fld id="{E68C68F6-CEB4-C040-B3A3-CADDD499EB7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1244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 algn="l">
              <a:defRPr sz="32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1pPr>
            <a:lvl2pPr marL="8001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2pPr>
            <a:lvl3pPr marL="12573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3pPr>
            <a:lvl4pPr marL="17145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21717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C6AB-93B6-4B86-B0DC-2AC9EFE698EB}" type="datetime1">
              <a:rPr lang="de-DE" smtClean="0"/>
              <a:t>21.05.2014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Monica Deutsch, Georg Mittenecker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Folie </a:t>
            </a:r>
            <a:fld id="{E68C68F6-CEB4-C040-B3A3-CADDD499EB7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229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1089025"/>
            <a:ext cx="9144000" cy="55740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9875" y="1419384"/>
            <a:ext cx="86042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69874" y="4592638"/>
            <a:ext cx="86042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64980" y="6285072"/>
            <a:ext cx="2133600" cy="365125"/>
          </a:xfrm>
        </p:spPr>
        <p:txBody>
          <a:bodyPr/>
          <a:lstStyle/>
          <a:p>
            <a:fld id="{520836B3-0CBE-4EE6-9016-064D3C89F8D2}" type="datetime1">
              <a:rPr lang="de-DE" smtClean="0"/>
              <a:t>21.05.2014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3124200" y="6285072"/>
            <a:ext cx="2895600" cy="365125"/>
          </a:xfrm>
        </p:spPr>
        <p:txBody>
          <a:bodyPr/>
          <a:lstStyle/>
          <a:p>
            <a:r>
              <a:rPr lang="de-DE" dirty="0" smtClean="0"/>
              <a:t>Monica Deutsch, Georg Mittenecker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6738555" y="6285072"/>
            <a:ext cx="2133600" cy="365125"/>
          </a:xfrm>
        </p:spPr>
        <p:txBody>
          <a:bodyPr/>
          <a:lstStyle/>
          <a:p>
            <a:r>
              <a:rPr lang="de-DE" dirty="0" smtClean="0"/>
              <a:t>Folie </a:t>
            </a:r>
            <a:fld id="{E68C68F6-CEB4-C040-B3A3-CADDD499EB7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691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1592263"/>
            <a:ext cx="9144000" cy="45005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599645"/>
            <a:ext cx="8604250" cy="1362075"/>
          </a:xfrm>
        </p:spPr>
        <p:txBody>
          <a:bodyPr anchor="b"/>
          <a:lstStyle>
            <a:lvl1pPr algn="ctr">
              <a:defRPr sz="4000" b="1" i="1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69875" y="4339545"/>
            <a:ext cx="860425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73A7-A01A-43F0-8DF8-7A6E94B91FF1}" type="datetime1">
              <a:rPr lang="de-DE" smtClean="0"/>
              <a:t>21.05.2014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Monica Deutsch, Georg Mittenecker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Folie </a:t>
            </a:r>
            <a:fld id="{E68C68F6-CEB4-C040-B3A3-CADDD499EB7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4458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69875" y="2233515"/>
            <a:ext cx="4225925" cy="38593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199" y="2233515"/>
            <a:ext cx="4225925" cy="38593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05B70-C753-468E-B256-B228F7B79C34}" type="datetime1">
              <a:rPr lang="de-DE" smtClean="0"/>
              <a:t>21.05.2014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Author / Thema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Folie </a:t>
            </a:r>
            <a:fld id="{E68C68F6-CEB4-C040-B3A3-CADDD499EB7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627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69876" y="2233515"/>
            <a:ext cx="2808000" cy="38593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63641" y="2233515"/>
            <a:ext cx="2808000" cy="38593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CD1B-7222-4A47-A1CE-4B0BBD7BD156}" type="datetime1">
              <a:rPr lang="de-DE" smtClean="0"/>
              <a:t>21.05.2014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Author / Thema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Folie </a:t>
            </a:r>
            <a:fld id="{E68C68F6-CEB4-C040-B3A3-CADDD499EB7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3166759" y="2233515"/>
            <a:ext cx="2808000" cy="38593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633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s plus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69875" y="2233515"/>
            <a:ext cx="4225925" cy="38593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199" y="2233515"/>
            <a:ext cx="4225925" cy="18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EEF0B-D9F5-4283-BBFA-CE04F4948256}" type="datetime1">
              <a:rPr lang="de-DE" smtClean="0"/>
              <a:t>21.05.2014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Author / Thema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Folie </a:t>
            </a:r>
            <a:fld id="{E68C68F6-CEB4-C040-B3A3-CADDD499EB7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14"/>
          </p:nvPr>
        </p:nvSpPr>
        <p:spPr>
          <a:xfrm>
            <a:off x="4648200" y="4220825"/>
            <a:ext cx="4225925" cy="18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6963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69875" y="2233515"/>
            <a:ext cx="4225925" cy="18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199" y="2233515"/>
            <a:ext cx="4225925" cy="18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AB67D-9222-41E1-9DFF-992456F15626}" type="datetime1">
              <a:rPr lang="de-DE" smtClean="0"/>
              <a:t>21.05.2014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Author / Thema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Folie </a:t>
            </a:r>
            <a:fld id="{E68C68F6-CEB4-C040-B3A3-CADDD499EB7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264980" y="4220825"/>
            <a:ext cx="4225925" cy="18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14"/>
          </p:nvPr>
        </p:nvSpPr>
        <p:spPr>
          <a:xfrm>
            <a:off x="4648200" y="4220825"/>
            <a:ext cx="4225925" cy="18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44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ymmetrisch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1999" y="2155600"/>
            <a:ext cx="4300156" cy="39372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5B92C-D081-4980-9231-9C44144F09F8}" type="datetime1">
              <a:rPr lang="de-DE" smtClean="0"/>
              <a:t>21.05.2014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Author / Thema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Folie </a:t>
            </a:r>
            <a:fld id="{E68C68F6-CEB4-C040-B3A3-CADDD499EB7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571999" y="1605644"/>
            <a:ext cx="4300155" cy="549956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358775" y="1592263"/>
            <a:ext cx="2765425" cy="4500562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278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\\MARS\Gaste$\SYSTEM\Desktop\PowerPoints_neu\Kopfleisten\kopfleiste_green_ppt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0"/>
            <a:ext cx="9144001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69875" y="1090515"/>
            <a:ext cx="8602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69875" y="2344057"/>
            <a:ext cx="8604250" cy="3748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93893" y="289731"/>
            <a:ext cx="2537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cap="all" baseline="0" dirty="0" smtClean="0">
                <a:solidFill>
                  <a:schemeClr val="accent1"/>
                </a:solidFill>
                <a:latin typeface="+mn-lt"/>
                <a:cs typeface="Estrangelo Edessa" pitchFamily="66" charset="0"/>
              </a:rPr>
              <a:t>Applied Computer </a:t>
            </a:r>
            <a:r>
              <a:rPr lang="de-AT" sz="1400" cap="all" baseline="0" dirty="0" err="1" smtClean="0">
                <a:solidFill>
                  <a:schemeClr val="accent1"/>
                </a:solidFill>
                <a:latin typeface="+mn-lt"/>
                <a:cs typeface="Estrangelo Edessa" pitchFamily="66" charset="0"/>
              </a:rPr>
              <a:t>Sciences</a:t>
            </a:r>
            <a:endParaRPr lang="de-AT" sz="1400" cap="all" baseline="0" dirty="0" smtClean="0">
              <a:solidFill>
                <a:schemeClr val="accent1"/>
              </a:solidFill>
              <a:latin typeface="+mn-lt"/>
              <a:cs typeface="Estrangelo Edessa" pitchFamily="66" charset="0"/>
            </a:endParaRP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26498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FA2ECAD-A4EB-46DB-A1D1-F701BA695030}" type="datetime1">
              <a:rPr lang="de-DE" smtClean="0"/>
              <a:pPr/>
              <a:t>21.05.2014</a:t>
            </a:fld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Monica Deutsch, Georg Mittenecker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3855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Folie </a:t>
            </a:r>
            <a:fld id="{E68C68F6-CEB4-C040-B3A3-CADDD499EB7C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4" name="Gerade Verbindung 13"/>
          <p:cNvCxnSpPr/>
          <p:nvPr/>
        </p:nvCxnSpPr>
        <p:spPr>
          <a:xfrm>
            <a:off x="355600" y="6311900"/>
            <a:ext cx="8423275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13"/>
          <p:cNvCxnSpPr/>
          <p:nvPr userDrawn="1"/>
        </p:nvCxnSpPr>
        <p:spPr>
          <a:xfrm>
            <a:off x="355600" y="6311900"/>
            <a:ext cx="8423275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25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600"/>
        </a:spcBef>
        <a:spcAft>
          <a:spcPts val="0"/>
        </a:spcAft>
        <a:buClr>
          <a:srgbClr val="F7A600"/>
        </a:buClr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ts val="0"/>
        </a:spcBef>
        <a:buClr>
          <a:srgbClr val="F7A600"/>
        </a:buClr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ts val="0"/>
        </a:spcBef>
        <a:buClr>
          <a:srgbClr val="F7A600"/>
        </a:buClr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ts val="0"/>
        </a:spcBef>
        <a:buClr>
          <a:srgbClr val="F7A600"/>
        </a:buClr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000" indent="0" algn="l" defTabSz="457200" rtl="0" eaLnBrk="1" latinLnBrk="0" hangingPunct="1">
        <a:spcBef>
          <a:spcPts val="0"/>
        </a:spcBef>
        <a:buClr>
          <a:srgbClr val="F7A600"/>
        </a:buClr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1003" userDrawn="1">
          <p15:clr>
            <a:srgbClr val="F26B43"/>
          </p15:clr>
        </p15:guide>
        <p15:guide id="1" pos="2880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pos="170" userDrawn="1">
          <p15:clr>
            <a:srgbClr val="F26B43"/>
          </p15:clr>
        </p15:guide>
        <p15:guide id="4" pos="5534" userDrawn="1">
          <p15:clr>
            <a:srgbClr val="F26B43"/>
          </p15:clr>
        </p15:guide>
        <p15:guide id="5" pos="5590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orient="horz" pos="686" userDrawn="1">
          <p15:clr>
            <a:srgbClr val="F26B43"/>
          </p15:clr>
        </p15:guide>
        <p15:guide id="8" orient="horz" pos="41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91777" y="1344009"/>
            <a:ext cx="77604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dirty="0">
                <a:solidFill>
                  <a:schemeClr val="bg1"/>
                </a:solidFill>
              </a:rPr>
              <a:t>IPv6-Umstieg professionell vorbereiten:</a:t>
            </a:r>
          </a:p>
          <a:p>
            <a:pPr algn="ctr"/>
            <a:r>
              <a:rPr lang="de-AT" sz="4000" b="1" dirty="0">
                <a:solidFill>
                  <a:schemeClr val="bg1"/>
                </a:solidFill>
              </a:rPr>
              <a:t>Netzsimulation als Planungs- und Schulungswerkzeug</a:t>
            </a:r>
          </a:p>
          <a:p>
            <a:pPr algn="ctr"/>
            <a:endParaRPr lang="de-DE" sz="4000" dirty="0" smtClean="0">
              <a:solidFill>
                <a:schemeClr val="bg1"/>
              </a:solidFill>
            </a:endParaRPr>
          </a:p>
          <a:p>
            <a:pPr algn="ctr"/>
            <a:r>
              <a:rPr lang="de-DE" sz="3200" dirty="0" smtClean="0">
                <a:solidFill>
                  <a:schemeClr val="bg1"/>
                </a:solidFill>
              </a:rPr>
              <a:t>Monica Deutsch, Georg Mittenecker</a:t>
            </a:r>
          </a:p>
          <a:p>
            <a:pPr algn="ctr"/>
            <a:r>
              <a:rPr lang="de-DE" sz="3200" dirty="0" smtClean="0">
                <a:solidFill>
                  <a:schemeClr val="bg1"/>
                </a:solidFill>
              </a:rPr>
              <a:t>FH JOANNEUM Graz</a:t>
            </a:r>
            <a:endParaRPr lang="de-DE" sz="3200" i="1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pic>
        <p:nvPicPr>
          <p:cNvPr id="1026" name="Picture 2" descr="IPv6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316" y="5200368"/>
            <a:ext cx="3587369" cy="75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2286000" y="594751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AT" sz="2000" dirty="0" err="1">
                <a:solidFill>
                  <a:schemeClr val="bg1"/>
                </a:solidFill>
              </a:rPr>
              <a:t>heise</a:t>
            </a:r>
            <a:r>
              <a:rPr lang="de-AT" sz="2000" dirty="0">
                <a:solidFill>
                  <a:schemeClr val="bg1"/>
                </a:solidFill>
              </a:rPr>
              <a:t> Netze, </a:t>
            </a:r>
            <a:r>
              <a:rPr lang="de-AT" sz="2000" dirty="0" err="1">
                <a:solidFill>
                  <a:schemeClr val="bg1"/>
                </a:solidFill>
              </a:rPr>
              <a:t>iX</a:t>
            </a:r>
            <a:r>
              <a:rPr lang="de-AT" sz="2000" dirty="0">
                <a:solidFill>
                  <a:schemeClr val="bg1"/>
                </a:solidFill>
              </a:rPr>
              <a:t> und DE-CIX</a:t>
            </a:r>
          </a:p>
          <a:p>
            <a:pPr algn="ctr"/>
            <a:r>
              <a:rPr lang="de-AT" sz="2000" dirty="0">
                <a:solidFill>
                  <a:schemeClr val="bg1"/>
                </a:solidFill>
              </a:rPr>
              <a:t>Frankfurt/Main 22./23. Mai 2014</a:t>
            </a:r>
          </a:p>
        </p:txBody>
      </p:sp>
    </p:spTree>
    <p:extLst>
      <p:ext uri="{BB962C8B-B14F-4D97-AF65-F5344CB8AC3E}">
        <p14:creationId xmlns:p14="http://schemas.microsoft.com/office/powerpoint/2010/main" val="130416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OMNET++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Open-</a:t>
            </a:r>
            <a:r>
              <a:rPr lang="de-AT" dirty="0" err="1" smtClean="0"/>
              <a:t>source</a:t>
            </a:r>
            <a:r>
              <a:rPr lang="de-AT" dirty="0" smtClean="0"/>
              <a:t> Simulations-Framework</a:t>
            </a:r>
          </a:p>
          <a:p>
            <a:r>
              <a:rPr lang="de-AT" dirty="0" smtClean="0"/>
              <a:t>GUI und </a:t>
            </a:r>
            <a:r>
              <a:rPr lang="de-AT" dirty="0" err="1" smtClean="0"/>
              <a:t>Eclipse</a:t>
            </a:r>
            <a:r>
              <a:rPr lang="de-AT" dirty="0" smtClean="0"/>
              <a:t>-basierte Entwicklungsumgebung, C++ (oder Java, C#..)</a:t>
            </a:r>
          </a:p>
          <a:p>
            <a:r>
              <a:rPr lang="de-AT" dirty="0" smtClean="0"/>
              <a:t>Diskrete, ereignisorientierte Simulation</a:t>
            </a:r>
          </a:p>
          <a:p>
            <a:r>
              <a:rPr lang="de-AT" dirty="0" smtClean="0"/>
              <a:t>IPv6 </a:t>
            </a:r>
            <a:r>
              <a:rPr lang="de-AT" dirty="0" err="1" smtClean="0"/>
              <a:t>support</a:t>
            </a:r>
            <a:r>
              <a:rPr lang="de-AT" dirty="0" smtClean="0"/>
              <a:t> im INET </a:t>
            </a:r>
            <a:r>
              <a:rPr lang="de-AT" dirty="0" err="1" smtClean="0"/>
              <a:t>framework</a:t>
            </a:r>
            <a:r>
              <a:rPr lang="de-AT" dirty="0" smtClean="0"/>
              <a:t> (</a:t>
            </a:r>
            <a:r>
              <a:rPr lang="de-AT" dirty="0" err="1"/>
              <a:t>default</a:t>
            </a:r>
            <a:r>
              <a:rPr lang="de-AT" dirty="0"/>
              <a:t> </a:t>
            </a:r>
            <a:r>
              <a:rPr lang="de-AT" dirty="0" err="1"/>
              <a:t>router</a:t>
            </a:r>
            <a:r>
              <a:rPr lang="de-AT" dirty="0"/>
              <a:t> </a:t>
            </a:r>
            <a:r>
              <a:rPr lang="de-AT" dirty="0" err="1" smtClean="0"/>
              <a:t>selection</a:t>
            </a:r>
            <a:r>
              <a:rPr lang="de-AT" dirty="0" smtClean="0"/>
              <a:t>, </a:t>
            </a:r>
            <a:r>
              <a:rPr lang="de-AT" dirty="0" err="1" smtClean="0"/>
              <a:t>tunneling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datagram</a:t>
            </a:r>
            <a:r>
              <a:rPr lang="de-AT" dirty="0" smtClean="0"/>
              <a:t> </a:t>
            </a:r>
            <a:r>
              <a:rPr lang="de-AT" dirty="0" err="1" smtClean="0"/>
              <a:t>fragmentation</a:t>
            </a:r>
            <a:r>
              <a:rPr lang="de-AT" dirty="0" smtClean="0"/>
              <a:t>/</a:t>
            </a:r>
            <a:r>
              <a:rPr lang="de-AT" dirty="0" err="1" smtClean="0"/>
              <a:t>reassembly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PPP links, MIPv6, …)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C6AB-93B6-4B86-B0DC-2AC9EFE698EB}" type="datetime1">
              <a:rPr lang="de-DE" smtClean="0"/>
              <a:t>21.05.2014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Monica Deutsch, Georg Mittenecker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E68C68F6-CEB4-C040-B3A3-CADDD499EB7C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1935"/>
            <a:ext cx="9144000" cy="999113"/>
          </a:xfrm>
          <a:prstGeom prst="rect">
            <a:avLst/>
          </a:prstGeom>
        </p:spPr>
      </p:pic>
      <p:pic>
        <p:nvPicPr>
          <p:cNvPr id="1026" name="Picture 2" descr="http://inet.omnetpp.org/pub/skins/inet-omnetpp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195" y="5043607"/>
            <a:ext cx="229632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4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NetSim</a:t>
            </a:r>
            <a:endParaRPr lang="de-AT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706" t="9895" r="6716" b="14091"/>
          <a:stretch/>
        </p:blipFill>
        <p:spPr>
          <a:xfrm>
            <a:off x="6542937" y="760856"/>
            <a:ext cx="2524835" cy="1542197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C6AB-93B6-4B86-B0DC-2AC9EFE698EB}" type="datetime1">
              <a:rPr lang="de-DE" smtClean="0"/>
              <a:t>21.05.2014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Monica Deutsch, Georg Mittenecker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E68C68F6-CEB4-C040-B3A3-CADDD499EB7C}" type="slidenum">
              <a:rPr lang="de-DE" smtClean="0"/>
              <a:pPr/>
              <a:t>11</a:t>
            </a:fld>
            <a:endParaRPr lang="de-DE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194591" y="2303053"/>
            <a:ext cx="8873181" cy="3414550"/>
            <a:chOff x="194591" y="2303053"/>
            <a:chExt cx="8873181" cy="3414550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591" y="2303053"/>
              <a:ext cx="8873181" cy="3414549"/>
            </a:xfrm>
            <a:prstGeom prst="rect">
              <a:avLst/>
            </a:prstGeom>
          </p:spPr>
        </p:pic>
        <p:sp>
          <p:nvSpPr>
            <p:cNvPr id="9" name="Rechteck 8"/>
            <p:cNvSpPr/>
            <p:nvPr/>
          </p:nvSpPr>
          <p:spPr>
            <a:xfrm>
              <a:off x="269876" y="2640843"/>
              <a:ext cx="4227060" cy="3076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10" name="Rechteck 9"/>
          <p:cNvSpPr/>
          <p:nvPr/>
        </p:nvSpPr>
        <p:spPr>
          <a:xfrm flipH="1">
            <a:off x="4496936" y="5049672"/>
            <a:ext cx="1060015" cy="525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45" y="1288439"/>
            <a:ext cx="2681785" cy="866221"/>
          </a:xfrm>
          <a:prstGeom prst="rect">
            <a:avLst/>
          </a:prstGeom>
        </p:spPr>
      </p:pic>
      <p:sp>
        <p:nvSpPr>
          <p:cNvPr id="15" name="Inhaltsplatzhalter 2"/>
          <p:cNvSpPr txBox="1">
            <a:spLocks/>
          </p:cNvSpPr>
          <p:nvPr/>
        </p:nvSpPr>
        <p:spPr>
          <a:xfrm>
            <a:off x="269875" y="2344057"/>
            <a:ext cx="8604250" cy="3748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smtClean="0"/>
              <a:t>Netzwerksimulator</a:t>
            </a:r>
          </a:p>
          <a:p>
            <a:r>
              <a:rPr lang="de-AT" dirty="0" smtClean="0"/>
              <a:t>mit Indian </a:t>
            </a:r>
            <a:r>
              <a:rPr lang="de-AT" dirty="0" err="1" smtClean="0"/>
              <a:t>Inst</a:t>
            </a:r>
            <a:r>
              <a:rPr lang="de-AT" dirty="0" smtClean="0"/>
              <a:t>. </a:t>
            </a:r>
            <a:r>
              <a:rPr lang="de-AT" dirty="0" err="1"/>
              <a:t>o</a:t>
            </a:r>
            <a:r>
              <a:rPr lang="de-AT" dirty="0" err="1" smtClean="0"/>
              <a:t>f</a:t>
            </a:r>
            <a:r>
              <a:rPr lang="de-AT" dirty="0" smtClean="0"/>
              <a:t> Science entwickelt</a:t>
            </a:r>
          </a:p>
          <a:p>
            <a:r>
              <a:rPr lang="de-AT" dirty="0" smtClean="0"/>
              <a:t>Diskrete, ereignisorientierte Simulation</a:t>
            </a:r>
          </a:p>
          <a:p>
            <a:r>
              <a:rPr lang="de-AT" dirty="0" smtClean="0"/>
              <a:t>IPv6 </a:t>
            </a:r>
            <a:r>
              <a:rPr lang="de-AT" dirty="0" err="1" smtClean="0"/>
              <a:t>support</a:t>
            </a:r>
            <a:endParaRPr lang="de-AT" dirty="0"/>
          </a:p>
        </p:txBody>
      </p:sp>
      <p:pic>
        <p:nvPicPr>
          <p:cNvPr id="1026" name="Picture 2" descr="Douglas E. Com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t="4584" r="71296" b="6960"/>
          <a:stretch/>
        </p:blipFill>
        <p:spPr bwMode="auto">
          <a:xfrm>
            <a:off x="2790967" y="4278572"/>
            <a:ext cx="1555845" cy="192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86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Ns-3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9875" y="2344057"/>
            <a:ext cx="8107435" cy="3748768"/>
          </a:xfrm>
        </p:spPr>
        <p:txBody>
          <a:bodyPr>
            <a:normAutofit fontScale="92500" lnSpcReduction="10000"/>
          </a:bodyPr>
          <a:lstStyle/>
          <a:p>
            <a:r>
              <a:rPr lang="de-AT" dirty="0" smtClean="0"/>
              <a:t>Vorgänger: ns-2</a:t>
            </a:r>
          </a:p>
          <a:p>
            <a:r>
              <a:rPr lang="de-AT" dirty="0" smtClean="0"/>
              <a:t>Hauptziel: NW-Forschung und Lehre</a:t>
            </a:r>
          </a:p>
          <a:p>
            <a:r>
              <a:rPr lang="de-AT" dirty="0" smtClean="0"/>
              <a:t>Open-</a:t>
            </a:r>
            <a:r>
              <a:rPr lang="de-AT" dirty="0" err="1" smtClean="0"/>
              <a:t>source</a:t>
            </a:r>
            <a:r>
              <a:rPr lang="de-AT" dirty="0" smtClean="0"/>
              <a:t>, modernes SW-Design</a:t>
            </a:r>
          </a:p>
          <a:p>
            <a:r>
              <a:rPr lang="de-AT" dirty="0" smtClean="0"/>
              <a:t>„realistisch genug“, um als Emulator an echte Netze angebunden zu werden, </a:t>
            </a:r>
            <a:r>
              <a:rPr lang="de-AT" dirty="0" err="1" smtClean="0"/>
              <a:t>pcap</a:t>
            </a:r>
            <a:r>
              <a:rPr lang="de-AT" dirty="0" smtClean="0"/>
              <a:t>-Ausgabe möglich -&gt; </a:t>
            </a:r>
            <a:r>
              <a:rPr lang="de-AT" dirty="0" err="1" smtClean="0"/>
              <a:t>Wireshark</a:t>
            </a:r>
            <a:endParaRPr lang="de-AT" dirty="0" smtClean="0"/>
          </a:p>
          <a:p>
            <a:r>
              <a:rPr lang="de-AT" dirty="0" smtClean="0"/>
              <a:t>C++ und Python, </a:t>
            </a:r>
            <a:r>
              <a:rPr lang="de-AT" dirty="0"/>
              <a:t>K</a:t>
            </a:r>
            <a:r>
              <a:rPr lang="de-AT" dirty="0" smtClean="0"/>
              <a:t>ommandozeilen-orientiert mit einigen grafischen Tools (</a:t>
            </a:r>
            <a:r>
              <a:rPr lang="de-AT" dirty="0" err="1" smtClean="0"/>
              <a:t>nam</a:t>
            </a:r>
            <a:r>
              <a:rPr lang="de-AT" dirty="0" smtClean="0"/>
              <a:t>, </a:t>
            </a:r>
            <a:r>
              <a:rPr lang="de-AT" dirty="0" err="1" smtClean="0"/>
              <a:t>NetAnim</a:t>
            </a:r>
            <a:r>
              <a:rPr lang="de-AT" dirty="0" smtClean="0"/>
              <a:t> </a:t>
            </a:r>
            <a:r>
              <a:rPr lang="de-AT" dirty="0" err="1" smtClean="0"/>
              <a:t>u.s.w</a:t>
            </a:r>
            <a:r>
              <a:rPr lang="de-AT" dirty="0" smtClean="0"/>
              <a:t>.)</a:t>
            </a:r>
          </a:p>
          <a:p>
            <a:r>
              <a:rPr lang="de-AT" dirty="0" smtClean="0"/>
              <a:t>zahlreiche IPv6-Implementierungen von einfachen IPv6 </a:t>
            </a:r>
            <a:r>
              <a:rPr lang="de-AT" dirty="0" err="1" smtClean="0"/>
              <a:t>Addressing</a:t>
            </a:r>
            <a:r>
              <a:rPr lang="de-AT" dirty="0" smtClean="0"/>
              <a:t> Mechanismen bis hin zu spezifischen Forschungsprojekten wie etwa MIPv6-Implementierungen (z.B. Proxy MIPv6)</a:t>
            </a:r>
          </a:p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C6AB-93B6-4B86-B0DC-2AC9EFE698EB}" type="datetime1">
              <a:rPr lang="de-DE" smtClean="0"/>
              <a:t>21.05.2014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Monica Deutsch, Georg Mittenecker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E68C68F6-CEB4-C040-B3A3-CADDD499EB7C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4100" name="Picture 4" descr="ns3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6" b="20471"/>
          <a:stretch/>
        </p:blipFill>
        <p:spPr bwMode="auto">
          <a:xfrm>
            <a:off x="202204" y="1051659"/>
            <a:ext cx="2977723" cy="1048791"/>
          </a:xfrm>
          <a:prstGeom prst="rect">
            <a:avLst/>
          </a:prstGeom>
          <a:solidFill>
            <a:schemeClr val="bg1"/>
          </a:solidFill>
          <a:effectLst/>
        </p:spPr>
      </p:pic>
    </p:spTree>
    <p:extLst>
      <p:ext uri="{BB962C8B-B14F-4D97-AF65-F5344CB8AC3E}">
        <p14:creationId xmlns:p14="http://schemas.microsoft.com/office/powerpoint/2010/main" val="168310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AT" sz="4400" dirty="0" err="1" smtClean="0"/>
              <a:t>NetAnim</a:t>
            </a:r>
            <a:endParaRPr lang="de-AT" sz="4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C6AB-93B6-4B86-B0DC-2AC9EFE698EB}" type="datetime1">
              <a:rPr lang="de-DE" smtClean="0"/>
              <a:t>21.05.2014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Monica Deutsch, Georg Mittenecker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E68C68F6-CEB4-C040-B3A3-CADDD499EB7C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7" name="Picture 6" descr="https://www.nsnam.org/docs/models/singlehtml/_images/NetAnim_3_1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32" y="2205132"/>
            <a:ext cx="7359735" cy="404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ns3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6" b="20471"/>
          <a:stretch/>
        </p:blipFill>
        <p:spPr bwMode="auto">
          <a:xfrm>
            <a:off x="202204" y="1051659"/>
            <a:ext cx="2977723" cy="1048791"/>
          </a:xfrm>
          <a:prstGeom prst="rect">
            <a:avLst/>
          </a:prstGeom>
          <a:solidFill>
            <a:schemeClr val="bg1"/>
          </a:solidFill>
          <a:effectLst/>
        </p:spPr>
      </p:pic>
      <p:sp>
        <p:nvSpPr>
          <p:cNvPr id="9" name="Rechteck 8"/>
          <p:cNvSpPr/>
          <p:nvPr/>
        </p:nvSpPr>
        <p:spPr>
          <a:xfrm>
            <a:off x="6195610" y="6275922"/>
            <a:ext cx="15489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600" dirty="0"/>
              <a:t>www.nsnam.org</a:t>
            </a:r>
          </a:p>
        </p:txBody>
      </p:sp>
    </p:spTree>
    <p:extLst>
      <p:ext uri="{BB962C8B-B14F-4D97-AF65-F5344CB8AC3E}">
        <p14:creationId xmlns:p14="http://schemas.microsoft.com/office/powerpoint/2010/main" val="363358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9875" y="848788"/>
            <a:ext cx="8602280" cy="635237"/>
          </a:xfrm>
        </p:spPr>
        <p:txBody>
          <a:bodyPr>
            <a:normAutofit/>
          </a:bodyPr>
          <a:lstStyle/>
          <a:p>
            <a:pPr algn="ctr"/>
            <a:r>
              <a:rPr lang="de-AT" dirty="0" smtClean="0"/>
              <a:t>Cisco Packet Tracer – </a:t>
            </a:r>
            <a:r>
              <a:rPr lang="de-AT" dirty="0" err="1" smtClean="0"/>
              <a:t>NetAcad</a:t>
            </a:r>
            <a:r>
              <a:rPr lang="de-AT" dirty="0" smtClean="0"/>
              <a:t> Training Tool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C6AB-93B6-4B86-B0DC-2AC9EFE698EB}" type="datetime1">
              <a:rPr lang="de-DE" smtClean="0"/>
              <a:t>21.05.2014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Monica Deutsch, Georg Mittenecker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E68C68F6-CEB4-C040-B3A3-CADDD499EB7C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5122" name="Picture 2" descr="PacketTracer6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607116"/>
            <a:ext cx="8602280" cy="443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44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Cisco Packet Tracer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9875" y="2344057"/>
            <a:ext cx="4535589" cy="3748768"/>
          </a:xfrm>
        </p:spPr>
        <p:txBody>
          <a:bodyPr/>
          <a:lstStyle/>
          <a:p>
            <a:r>
              <a:rPr lang="en-US" dirty="0" smtClean="0"/>
              <a:t>Simplified </a:t>
            </a:r>
            <a:r>
              <a:rPr lang="en-US" b="1" dirty="0" smtClean="0"/>
              <a:t>“high level” simulation for didactical purposes</a:t>
            </a:r>
          </a:p>
          <a:p>
            <a:r>
              <a:rPr lang="en-US" dirty="0" smtClean="0"/>
              <a:t>Sample:</a:t>
            </a:r>
            <a:br>
              <a:rPr lang="en-US" dirty="0" smtClean="0"/>
            </a:br>
            <a:r>
              <a:rPr lang="en-US" dirty="0" smtClean="0"/>
              <a:t>How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Neighbor Discovery (ND) </a:t>
            </a:r>
            <a:br>
              <a:rPr lang="en-US" dirty="0" smtClean="0"/>
            </a:br>
            <a:r>
              <a:rPr lang="en-US" dirty="0" smtClean="0"/>
              <a:t>for IPv6 processes</a:t>
            </a:r>
            <a:br>
              <a:rPr lang="en-US" dirty="0" smtClean="0"/>
            </a:br>
            <a:r>
              <a:rPr lang="en-US" dirty="0" smtClean="0"/>
              <a:t>incoming </a:t>
            </a:r>
            <a:r>
              <a:rPr lang="en-US" dirty="0"/>
              <a:t>packets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C6AB-93B6-4B86-B0DC-2AC9EFE698EB}" type="datetime1">
              <a:rPr lang="de-DE" smtClean="0"/>
              <a:t>21.05.2014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Monica Deutsch, Georg Mittenecker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E68C68F6-CEB4-C040-B3A3-CADDD499EB7C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2050" name="Picture 2" descr="C:\Program Files (x86)\Cisco Packet Tracer 6.0.1\help\default\flowcharts\DeviceReceive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015" y="933855"/>
            <a:ext cx="4431676" cy="533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17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Einsatz von Demoszenarien</a:t>
            </a:r>
            <a:endParaRPr lang="de-AT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C6AB-93B6-4B86-B0DC-2AC9EFE698EB}" type="datetime1">
              <a:rPr lang="de-DE" smtClean="0"/>
              <a:t>21.05.2014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Monica Deutsch, Georg Mittenecker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E68C68F6-CEB4-C040-B3A3-CADDD499EB7C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467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Migrationsentscheidung unterstützen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de-AT" dirty="0"/>
              <a:t>r</a:t>
            </a:r>
            <a:r>
              <a:rPr lang="de-AT" dirty="0" smtClean="0"/>
              <a:t>eales Netzwerk abbilden</a:t>
            </a:r>
          </a:p>
          <a:p>
            <a:pPr>
              <a:lnSpc>
                <a:spcPct val="150000"/>
              </a:lnSpc>
            </a:pPr>
            <a:r>
              <a:rPr lang="de-AT" dirty="0" smtClean="0"/>
              <a:t>Änderungen an der Konfiguration testen</a:t>
            </a:r>
          </a:p>
          <a:p>
            <a:pPr>
              <a:lnSpc>
                <a:spcPct val="150000"/>
              </a:lnSpc>
            </a:pPr>
            <a:r>
              <a:rPr lang="de-AT" dirty="0" smtClean="0"/>
              <a:t>Varianten vergleichen</a:t>
            </a:r>
            <a:r>
              <a:rPr lang="de-AT" dirty="0"/>
              <a:t> </a:t>
            </a:r>
            <a:r>
              <a:rPr lang="de-AT" dirty="0" smtClean="0"/>
              <a:t>und bewerten</a:t>
            </a:r>
          </a:p>
          <a:p>
            <a:pPr>
              <a:lnSpc>
                <a:spcPct val="150000"/>
              </a:lnSpc>
            </a:pPr>
            <a:r>
              <a:rPr lang="de-AT" dirty="0" smtClean="0"/>
              <a:t>beste Variante auswählen</a:t>
            </a:r>
          </a:p>
          <a:p>
            <a:pPr>
              <a:lnSpc>
                <a:spcPct val="150000"/>
              </a:lnSpc>
            </a:pPr>
            <a:r>
              <a:rPr lang="de-AT" dirty="0" smtClean="0"/>
              <a:t>Konfiguration optimieren</a:t>
            </a:r>
          </a:p>
          <a:p>
            <a:pPr>
              <a:lnSpc>
                <a:spcPct val="150000"/>
              </a:lnSpc>
            </a:pPr>
            <a:r>
              <a:rPr lang="de-AT" dirty="0" smtClean="0"/>
              <a:t>auf reale Migration bestmöglich vorbereiten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836B3-0CBE-4EE6-9016-064D3C89F8D2}" type="datetime1">
              <a:rPr lang="de-DE" smtClean="0"/>
              <a:t>21.05.2014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Monica Deutsch, Georg Mittenecker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E68C68F6-CEB4-C040-B3A3-CADDD499EB7C}" type="slidenum">
              <a:rPr lang="de-DE" smtClean="0"/>
              <a:pPr/>
              <a:t>17</a:t>
            </a:fld>
            <a:endParaRPr lang="de-DE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6268757" y="3611489"/>
            <a:ext cx="2219838" cy="1938460"/>
            <a:chOff x="6109096" y="3396887"/>
            <a:chExt cx="2219838" cy="1938460"/>
          </a:xfrm>
          <a:effectLst/>
        </p:grpSpPr>
        <p:sp>
          <p:nvSpPr>
            <p:cNvPr id="10" name="Gebogener Pfeil 9"/>
            <p:cNvSpPr/>
            <p:nvPr/>
          </p:nvSpPr>
          <p:spPr>
            <a:xfrm rot="21115229">
              <a:off x="6146195" y="3396887"/>
              <a:ext cx="1980143" cy="1938460"/>
            </a:xfrm>
            <a:prstGeom prst="circularArrow">
              <a:avLst>
                <a:gd name="adj1" fmla="val 12125"/>
                <a:gd name="adj2" fmla="val 1044384"/>
                <a:gd name="adj3" fmla="val 20508948"/>
                <a:gd name="adj4" fmla="val 11908026"/>
                <a:gd name="adj5" fmla="val 16392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6109096" y="4218441"/>
              <a:ext cx="2219838" cy="52322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de-AT" sz="2800" dirty="0" smtClean="0">
                  <a:solidFill>
                    <a:schemeClr val="accent1"/>
                  </a:solidFill>
                  <a:latin typeface="Calibri Light" panose="020F0302020204030204" pitchFamily="34" charset="0"/>
                </a:rPr>
                <a:t>IPv4         IPv6</a:t>
              </a:r>
              <a:endParaRPr lang="de-DE" sz="2800" dirty="0">
                <a:solidFill>
                  <a:schemeClr val="accent1"/>
                </a:solidFill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247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IPv6 Schulung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de-AT" dirty="0"/>
              <a:t>schneller und weniger aufwändig als reale Testsysteme</a:t>
            </a:r>
          </a:p>
          <a:p>
            <a:pPr>
              <a:lnSpc>
                <a:spcPct val="150000"/>
              </a:lnSpc>
            </a:pPr>
            <a:r>
              <a:rPr lang="de-AT" dirty="0" smtClean="0"/>
              <a:t>Einrichten </a:t>
            </a:r>
            <a:r>
              <a:rPr lang="de-AT" dirty="0"/>
              <a:t>eines realen Testsystems nicht nötig</a:t>
            </a:r>
          </a:p>
          <a:p>
            <a:pPr>
              <a:lnSpc>
                <a:spcPct val="150000"/>
              </a:lnSpc>
            </a:pPr>
            <a:r>
              <a:rPr lang="de-AT" dirty="0" smtClean="0"/>
              <a:t>Netzwerke von Grund auf konfigurieren</a:t>
            </a:r>
          </a:p>
          <a:p>
            <a:pPr>
              <a:lnSpc>
                <a:spcPct val="150000"/>
              </a:lnSpc>
            </a:pPr>
            <a:r>
              <a:rPr lang="de-AT" dirty="0" smtClean="0"/>
              <a:t>alle Faktoren miteinbeziehen</a:t>
            </a:r>
          </a:p>
          <a:p>
            <a:pPr>
              <a:lnSpc>
                <a:spcPct val="150000"/>
              </a:lnSpc>
            </a:pPr>
            <a:r>
              <a:rPr lang="de-AT" dirty="0" smtClean="0"/>
              <a:t>Konfigurationen üben und testen</a:t>
            </a:r>
          </a:p>
          <a:p>
            <a:pPr>
              <a:lnSpc>
                <a:spcPct val="150000"/>
              </a:lnSpc>
            </a:pPr>
            <a:r>
              <a:rPr lang="de-AT" dirty="0"/>
              <a:t>u</a:t>
            </a:r>
            <a:r>
              <a:rPr lang="de-AT" dirty="0" smtClean="0"/>
              <a:t>nterschiedliche Versionen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C6AB-93B6-4B86-B0DC-2AC9EFE698EB}" type="datetime1">
              <a:rPr lang="de-DE" smtClean="0"/>
              <a:t>21.05.2014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Monica Deutsch, Georg Mittenecker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E68C68F6-CEB4-C040-B3A3-CADDD499EB7C}" type="slidenum">
              <a:rPr lang="de-DE" smtClean="0"/>
              <a:pPr/>
              <a:t>18</a:t>
            </a:fld>
            <a:endParaRPr lang="de-DE" dirty="0"/>
          </a:p>
        </p:txBody>
      </p:sp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6542349" y="3870633"/>
            <a:ext cx="1478624" cy="1478624"/>
            <a:chOff x="3676" y="1970"/>
            <a:chExt cx="556" cy="55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676" y="1970"/>
              <a:ext cx="556" cy="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3879" y="2348"/>
              <a:ext cx="19" cy="34"/>
            </a:xfrm>
            <a:custGeom>
              <a:avLst/>
              <a:gdLst>
                <a:gd name="T0" fmla="*/ 0 w 38"/>
                <a:gd name="T1" fmla="*/ 35 h 69"/>
                <a:gd name="T2" fmla="*/ 1 w 38"/>
                <a:gd name="T3" fmla="*/ 45 h 69"/>
                <a:gd name="T4" fmla="*/ 3 w 38"/>
                <a:gd name="T5" fmla="*/ 53 h 69"/>
                <a:gd name="T6" fmla="*/ 8 w 38"/>
                <a:gd name="T7" fmla="*/ 62 h 69"/>
                <a:gd name="T8" fmla="*/ 13 w 38"/>
                <a:gd name="T9" fmla="*/ 69 h 69"/>
                <a:gd name="T10" fmla="*/ 18 w 38"/>
                <a:gd name="T11" fmla="*/ 59 h 69"/>
                <a:gd name="T12" fmla="*/ 23 w 38"/>
                <a:gd name="T13" fmla="*/ 48 h 69"/>
                <a:gd name="T14" fmla="*/ 30 w 38"/>
                <a:gd name="T15" fmla="*/ 40 h 69"/>
                <a:gd name="T16" fmla="*/ 38 w 38"/>
                <a:gd name="T17" fmla="*/ 32 h 69"/>
                <a:gd name="T18" fmla="*/ 15 w 38"/>
                <a:gd name="T19" fmla="*/ 0 h 69"/>
                <a:gd name="T20" fmla="*/ 9 w 38"/>
                <a:gd name="T21" fmla="*/ 8 h 69"/>
                <a:gd name="T22" fmla="*/ 4 w 38"/>
                <a:gd name="T23" fmla="*/ 16 h 69"/>
                <a:gd name="T24" fmla="*/ 1 w 38"/>
                <a:gd name="T25" fmla="*/ 25 h 69"/>
                <a:gd name="T26" fmla="*/ 0 w 38"/>
                <a:gd name="T27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69">
                  <a:moveTo>
                    <a:pt x="0" y="35"/>
                  </a:moveTo>
                  <a:lnTo>
                    <a:pt x="1" y="45"/>
                  </a:lnTo>
                  <a:lnTo>
                    <a:pt x="3" y="53"/>
                  </a:lnTo>
                  <a:lnTo>
                    <a:pt x="8" y="62"/>
                  </a:lnTo>
                  <a:lnTo>
                    <a:pt x="13" y="69"/>
                  </a:lnTo>
                  <a:lnTo>
                    <a:pt x="18" y="59"/>
                  </a:lnTo>
                  <a:lnTo>
                    <a:pt x="23" y="48"/>
                  </a:lnTo>
                  <a:lnTo>
                    <a:pt x="30" y="40"/>
                  </a:lnTo>
                  <a:lnTo>
                    <a:pt x="38" y="32"/>
                  </a:lnTo>
                  <a:lnTo>
                    <a:pt x="15" y="0"/>
                  </a:lnTo>
                  <a:lnTo>
                    <a:pt x="9" y="8"/>
                  </a:lnTo>
                  <a:lnTo>
                    <a:pt x="4" y="16"/>
                  </a:lnTo>
                  <a:lnTo>
                    <a:pt x="1" y="2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3926" y="2412"/>
              <a:ext cx="18" cy="33"/>
            </a:xfrm>
            <a:custGeom>
              <a:avLst/>
              <a:gdLst>
                <a:gd name="T0" fmla="*/ 0 w 37"/>
                <a:gd name="T1" fmla="*/ 33 h 67"/>
                <a:gd name="T2" fmla="*/ 1 w 37"/>
                <a:gd name="T3" fmla="*/ 43 h 67"/>
                <a:gd name="T4" fmla="*/ 4 w 37"/>
                <a:gd name="T5" fmla="*/ 52 h 67"/>
                <a:gd name="T6" fmla="*/ 7 w 37"/>
                <a:gd name="T7" fmla="*/ 60 h 67"/>
                <a:gd name="T8" fmla="*/ 13 w 37"/>
                <a:gd name="T9" fmla="*/ 67 h 67"/>
                <a:gd name="T10" fmla="*/ 17 w 37"/>
                <a:gd name="T11" fmla="*/ 56 h 67"/>
                <a:gd name="T12" fmla="*/ 23 w 37"/>
                <a:gd name="T13" fmla="*/ 47 h 67"/>
                <a:gd name="T14" fmla="*/ 30 w 37"/>
                <a:gd name="T15" fmla="*/ 39 h 67"/>
                <a:gd name="T16" fmla="*/ 37 w 37"/>
                <a:gd name="T17" fmla="*/ 32 h 67"/>
                <a:gd name="T18" fmla="*/ 14 w 37"/>
                <a:gd name="T19" fmla="*/ 0 h 67"/>
                <a:gd name="T20" fmla="*/ 8 w 37"/>
                <a:gd name="T21" fmla="*/ 7 h 67"/>
                <a:gd name="T22" fmla="*/ 4 w 37"/>
                <a:gd name="T23" fmla="*/ 15 h 67"/>
                <a:gd name="T24" fmla="*/ 1 w 37"/>
                <a:gd name="T25" fmla="*/ 24 h 67"/>
                <a:gd name="T26" fmla="*/ 0 w 37"/>
                <a:gd name="T27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67">
                  <a:moveTo>
                    <a:pt x="0" y="33"/>
                  </a:moveTo>
                  <a:lnTo>
                    <a:pt x="1" y="43"/>
                  </a:lnTo>
                  <a:lnTo>
                    <a:pt x="4" y="52"/>
                  </a:lnTo>
                  <a:lnTo>
                    <a:pt x="7" y="60"/>
                  </a:lnTo>
                  <a:lnTo>
                    <a:pt x="13" y="67"/>
                  </a:lnTo>
                  <a:lnTo>
                    <a:pt x="17" y="56"/>
                  </a:lnTo>
                  <a:lnTo>
                    <a:pt x="23" y="47"/>
                  </a:lnTo>
                  <a:lnTo>
                    <a:pt x="30" y="39"/>
                  </a:lnTo>
                  <a:lnTo>
                    <a:pt x="37" y="32"/>
                  </a:lnTo>
                  <a:lnTo>
                    <a:pt x="14" y="0"/>
                  </a:lnTo>
                  <a:lnTo>
                    <a:pt x="8" y="7"/>
                  </a:lnTo>
                  <a:lnTo>
                    <a:pt x="4" y="15"/>
                  </a:lnTo>
                  <a:lnTo>
                    <a:pt x="1" y="24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3902" y="2379"/>
              <a:ext cx="19" cy="35"/>
            </a:xfrm>
            <a:custGeom>
              <a:avLst/>
              <a:gdLst>
                <a:gd name="T0" fmla="*/ 0 w 38"/>
                <a:gd name="T1" fmla="*/ 35 h 70"/>
                <a:gd name="T2" fmla="*/ 1 w 38"/>
                <a:gd name="T3" fmla="*/ 44 h 70"/>
                <a:gd name="T4" fmla="*/ 4 w 38"/>
                <a:gd name="T5" fmla="*/ 53 h 70"/>
                <a:gd name="T6" fmla="*/ 9 w 38"/>
                <a:gd name="T7" fmla="*/ 61 h 70"/>
                <a:gd name="T8" fmla="*/ 15 w 38"/>
                <a:gd name="T9" fmla="*/ 70 h 70"/>
                <a:gd name="T10" fmla="*/ 19 w 38"/>
                <a:gd name="T11" fmla="*/ 59 h 70"/>
                <a:gd name="T12" fmla="*/ 24 w 38"/>
                <a:gd name="T13" fmla="*/ 50 h 70"/>
                <a:gd name="T14" fmla="*/ 31 w 38"/>
                <a:gd name="T15" fmla="*/ 42 h 70"/>
                <a:gd name="T16" fmla="*/ 38 w 38"/>
                <a:gd name="T17" fmla="*/ 35 h 70"/>
                <a:gd name="T18" fmla="*/ 14 w 38"/>
                <a:gd name="T19" fmla="*/ 0 h 70"/>
                <a:gd name="T20" fmla="*/ 8 w 38"/>
                <a:gd name="T21" fmla="*/ 7 h 70"/>
                <a:gd name="T22" fmla="*/ 3 w 38"/>
                <a:gd name="T23" fmla="*/ 15 h 70"/>
                <a:gd name="T24" fmla="*/ 1 w 38"/>
                <a:gd name="T25" fmla="*/ 25 h 70"/>
                <a:gd name="T26" fmla="*/ 0 w 38"/>
                <a:gd name="T27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70">
                  <a:moveTo>
                    <a:pt x="0" y="35"/>
                  </a:moveTo>
                  <a:lnTo>
                    <a:pt x="1" y="44"/>
                  </a:lnTo>
                  <a:lnTo>
                    <a:pt x="4" y="53"/>
                  </a:lnTo>
                  <a:lnTo>
                    <a:pt x="9" y="61"/>
                  </a:lnTo>
                  <a:lnTo>
                    <a:pt x="15" y="70"/>
                  </a:lnTo>
                  <a:lnTo>
                    <a:pt x="19" y="59"/>
                  </a:lnTo>
                  <a:lnTo>
                    <a:pt x="24" y="50"/>
                  </a:lnTo>
                  <a:lnTo>
                    <a:pt x="31" y="42"/>
                  </a:lnTo>
                  <a:lnTo>
                    <a:pt x="38" y="35"/>
                  </a:lnTo>
                  <a:lnTo>
                    <a:pt x="14" y="0"/>
                  </a:lnTo>
                  <a:lnTo>
                    <a:pt x="8" y="7"/>
                  </a:lnTo>
                  <a:lnTo>
                    <a:pt x="3" y="15"/>
                  </a:lnTo>
                  <a:lnTo>
                    <a:pt x="1" y="2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3949" y="2444"/>
              <a:ext cx="19" cy="34"/>
            </a:xfrm>
            <a:custGeom>
              <a:avLst/>
              <a:gdLst>
                <a:gd name="T0" fmla="*/ 0 w 39"/>
                <a:gd name="T1" fmla="*/ 36 h 69"/>
                <a:gd name="T2" fmla="*/ 1 w 39"/>
                <a:gd name="T3" fmla="*/ 45 h 69"/>
                <a:gd name="T4" fmla="*/ 4 w 39"/>
                <a:gd name="T5" fmla="*/ 54 h 69"/>
                <a:gd name="T6" fmla="*/ 7 w 39"/>
                <a:gd name="T7" fmla="*/ 63 h 69"/>
                <a:gd name="T8" fmla="*/ 13 w 39"/>
                <a:gd name="T9" fmla="*/ 69 h 69"/>
                <a:gd name="T10" fmla="*/ 17 w 39"/>
                <a:gd name="T11" fmla="*/ 59 h 69"/>
                <a:gd name="T12" fmla="*/ 24 w 39"/>
                <a:gd name="T13" fmla="*/ 50 h 69"/>
                <a:gd name="T14" fmla="*/ 31 w 39"/>
                <a:gd name="T15" fmla="*/ 41 h 69"/>
                <a:gd name="T16" fmla="*/ 39 w 39"/>
                <a:gd name="T17" fmla="*/ 34 h 69"/>
                <a:gd name="T18" fmla="*/ 15 w 39"/>
                <a:gd name="T19" fmla="*/ 0 h 69"/>
                <a:gd name="T20" fmla="*/ 9 w 39"/>
                <a:gd name="T21" fmla="*/ 8 h 69"/>
                <a:gd name="T22" fmla="*/ 5 w 39"/>
                <a:gd name="T23" fmla="*/ 17 h 69"/>
                <a:gd name="T24" fmla="*/ 1 w 39"/>
                <a:gd name="T25" fmla="*/ 26 h 69"/>
                <a:gd name="T26" fmla="*/ 0 w 39"/>
                <a:gd name="T27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69">
                  <a:moveTo>
                    <a:pt x="0" y="36"/>
                  </a:moveTo>
                  <a:lnTo>
                    <a:pt x="1" y="45"/>
                  </a:lnTo>
                  <a:lnTo>
                    <a:pt x="4" y="54"/>
                  </a:lnTo>
                  <a:lnTo>
                    <a:pt x="7" y="63"/>
                  </a:lnTo>
                  <a:lnTo>
                    <a:pt x="13" y="69"/>
                  </a:lnTo>
                  <a:lnTo>
                    <a:pt x="17" y="59"/>
                  </a:lnTo>
                  <a:lnTo>
                    <a:pt x="24" y="50"/>
                  </a:lnTo>
                  <a:lnTo>
                    <a:pt x="31" y="41"/>
                  </a:lnTo>
                  <a:lnTo>
                    <a:pt x="39" y="34"/>
                  </a:lnTo>
                  <a:lnTo>
                    <a:pt x="15" y="0"/>
                  </a:lnTo>
                  <a:lnTo>
                    <a:pt x="9" y="8"/>
                  </a:lnTo>
                  <a:lnTo>
                    <a:pt x="5" y="17"/>
                  </a:lnTo>
                  <a:lnTo>
                    <a:pt x="1" y="2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3773" y="2039"/>
              <a:ext cx="459" cy="476"/>
            </a:xfrm>
            <a:custGeom>
              <a:avLst/>
              <a:gdLst>
                <a:gd name="T0" fmla="*/ 500 w 918"/>
                <a:gd name="T1" fmla="*/ 0 h 952"/>
                <a:gd name="T2" fmla="*/ 26 w 918"/>
                <a:gd name="T3" fmla="*/ 241 h 952"/>
                <a:gd name="T4" fmla="*/ 85 w 918"/>
                <a:gd name="T5" fmla="*/ 264 h 952"/>
                <a:gd name="T6" fmla="*/ 94 w 918"/>
                <a:gd name="T7" fmla="*/ 306 h 952"/>
                <a:gd name="T8" fmla="*/ 104 w 918"/>
                <a:gd name="T9" fmla="*/ 312 h 952"/>
                <a:gd name="T10" fmla="*/ 140 w 918"/>
                <a:gd name="T11" fmla="*/ 337 h 952"/>
                <a:gd name="T12" fmla="*/ 125 w 918"/>
                <a:gd name="T13" fmla="*/ 369 h 952"/>
                <a:gd name="T14" fmla="*/ 95 w 918"/>
                <a:gd name="T15" fmla="*/ 350 h 952"/>
                <a:gd name="T16" fmla="*/ 101 w 918"/>
                <a:gd name="T17" fmla="*/ 372 h 952"/>
                <a:gd name="T18" fmla="*/ 151 w 918"/>
                <a:gd name="T19" fmla="*/ 374 h 952"/>
                <a:gd name="T20" fmla="*/ 190 w 918"/>
                <a:gd name="T21" fmla="*/ 402 h 952"/>
                <a:gd name="T22" fmla="*/ 172 w 918"/>
                <a:gd name="T23" fmla="*/ 433 h 952"/>
                <a:gd name="T24" fmla="*/ 142 w 918"/>
                <a:gd name="T25" fmla="*/ 412 h 952"/>
                <a:gd name="T26" fmla="*/ 121 w 918"/>
                <a:gd name="T27" fmla="*/ 408 h 952"/>
                <a:gd name="T28" fmla="*/ 162 w 918"/>
                <a:gd name="T29" fmla="*/ 434 h 952"/>
                <a:gd name="T30" fmla="*/ 213 w 918"/>
                <a:gd name="T31" fmla="*/ 447 h 952"/>
                <a:gd name="T32" fmla="*/ 237 w 918"/>
                <a:gd name="T33" fmla="*/ 485 h 952"/>
                <a:gd name="T34" fmla="*/ 205 w 918"/>
                <a:gd name="T35" fmla="*/ 489 h 952"/>
                <a:gd name="T36" fmla="*/ 178 w 918"/>
                <a:gd name="T37" fmla="*/ 474 h 952"/>
                <a:gd name="T38" fmla="*/ 168 w 918"/>
                <a:gd name="T39" fmla="*/ 473 h 952"/>
                <a:gd name="T40" fmla="*/ 223 w 918"/>
                <a:gd name="T41" fmla="*/ 499 h 952"/>
                <a:gd name="T42" fmla="*/ 275 w 918"/>
                <a:gd name="T43" fmla="*/ 524 h 952"/>
                <a:gd name="T44" fmla="*/ 272 w 918"/>
                <a:gd name="T45" fmla="*/ 562 h 952"/>
                <a:gd name="T46" fmla="*/ 240 w 918"/>
                <a:gd name="T47" fmla="*/ 545 h 952"/>
                <a:gd name="T48" fmla="*/ 237 w 918"/>
                <a:gd name="T49" fmla="*/ 568 h 952"/>
                <a:gd name="T50" fmla="*/ 280 w 918"/>
                <a:gd name="T51" fmla="*/ 565 h 952"/>
                <a:gd name="T52" fmla="*/ 326 w 918"/>
                <a:gd name="T53" fmla="*/ 591 h 952"/>
                <a:gd name="T54" fmla="*/ 312 w 918"/>
                <a:gd name="T55" fmla="*/ 623 h 952"/>
                <a:gd name="T56" fmla="*/ 282 w 918"/>
                <a:gd name="T57" fmla="*/ 606 h 952"/>
                <a:gd name="T58" fmla="*/ 289 w 918"/>
                <a:gd name="T59" fmla="*/ 629 h 952"/>
                <a:gd name="T60" fmla="*/ 337 w 918"/>
                <a:gd name="T61" fmla="*/ 631 h 952"/>
                <a:gd name="T62" fmla="*/ 380 w 918"/>
                <a:gd name="T63" fmla="*/ 664 h 952"/>
                <a:gd name="T64" fmla="*/ 353 w 918"/>
                <a:gd name="T65" fmla="*/ 686 h 952"/>
                <a:gd name="T66" fmla="*/ 326 w 918"/>
                <a:gd name="T67" fmla="*/ 667 h 952"/>
                <a:gd name="T68" fmla="*/ 308 w 918"/>
                <a:gd name="T69" fmla="*/ 664 h 952"/>
                <a:gd name="T70" fmla="*/ 357 w 918"/>
                <a:gd name="T71" fmla="*/ 692 h 952"/>
                <a:gd name="T72" fmla="*/ 409 w 918"/>
                <a:gd name="T73" fmla="*/ 708 h 952"/>
                <a:gd name="T74" fmla="*/ 421 w 918"/>
                <a:gd name="T75" fmla="*/ 748 h 952"/>
                <a:gd name="T76" fmla="*/ 390 w 918"/>
                <a:gd name="T77" fmla="*/ 743 h 952"/>
                <a:gd name="T78" fmla="*/ 361 w 918"/>
                <a:gd name="T79" fmla="*/ 730 h 952"/>
                <a:gd name="T80" fmla="*/ 378 w 918"/>
                <a:gd name="T81" fmla="*/ 760 h 952"/>
                <a:gd name="T82" fmla="*/ 422 w 918"/>
                <a:gd name="T83" fmla="*/ 759 h 952"/>
                <a:gd name="T84" fmla="*/ 473 w 918"/>
                <a:gd name="T85" fmla="*/ 793 h 952"/>
                <a:gd name="T86" fmla="*/ 467 w 918"/>
                <a:gd name="T87" fmla="*/ 821 h 952"/>
                <a:gd name="T88" fmla="*/ 490 w 918"/>
                <a:gd name="T89" fmla="*/ 834 h 952"/>
                <a:gd name="T90" fmla="*/ 526 w 918"/>
                <a:gd name="T91" fmla="*/ 875 h 952"/>
                <a:gd name="T92" fmla="*/ 495 w 918"/>
                <a:gd name="T93" fmla="*/ 891 h 952"/>
                <a:gd name="T94" fmla="*/ 469 w 918"/>
                <a:gd name="T95" fmla="*/ 865 h 952"/>
                <a:gd name="T96" fmla="*/ 548 w 918"/>
                <a:gd name="T97" fmla="*/ 942 h 952"/>
                <a:gd name="T98" fmla="*/ 639 w 918"/>
                <a:gd name="T99" fmla="*/ 899 h 952"/>
                <a:gd name="T100" fmla="*/ 579 w 918"/>
                <a:gd name="T101" fmla="*/ 287 h 952"/>
                <a:gd name="T102" fmla="*/ 608 w 918"/>
                <a:gd name="T103" fmla="*/ 272 h 952"/>
                <a:gd name="T104" fmla="*/ 681 w 918"/>
                <a:gd name="T105" fmla="*/ 433 h 952"/>
                <a:gd name="T106" fmla="*/ 867 w 918"/>
                <a:gd name="T107" fmla="*/ 651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8" h="952">
                  <a:moveTo>
                    <a:pt x="863" y="449"/>
                  </a:moveTo>
                  <a:lnTo>
                    <a:pt x="858" y="448"/>
                  </a:lnTo>
                  <a:lnTo>
                    <a:pt x="855" y="447"/>
                  </a:lnTo>
                  <a:lnTo>
                    <a:pt x="851" y="444"/>
                  </a:lnTo>
                  <a:lnTo>
                    <a:pt x="848" y="441"/>
                  </a:lnTo>
                  <a:lnTo>
                    <a:pt x="500" y="0"/>
                  </a:lnTo>
                  <a:lnTo>
                    <a:pt x="0" y="241"/>
                  </a:lnTo>
                  <a:lnTo>
                    <a:pt x="2" y="245"/>
                  </a:lnTo>
                  <a:lnTo>
                    <a:pt x="8" y="244"/>
                  </a:lnTo>
                  <a:lnTo>
                    <a:pt x="15" y="242"/>
                  </a:lnTo>
                  <a:lnTo>
                    <a:pt x="20" y="241"/>
                  </a:lnTo>
                  <a:lnTo>
                    <a:pt x="26" y="241"/>
                  </a:lnTo>
                  <a:lnTo>
                    <a:pt x="36" y="242"/>
                  </a:lnTo>
                  <a:lnTo>
                    <a:pt x="47" y="243"/>
                  </a:lnTo>
                  <a:lnTo>
                    <a:pt x="57" y="246"/>
                  </a:lnTo>
                  <a:lnTo>
                    <a:pt x="68" y="251"/>
                  </a:lnTo>
                  <a:lnTo>
                    <a:pt x="77" y="257"/>
                  </a:lnTo>
                  <a:lnTo>
                    <a:pt x="85" y="264"/>
                  </a:lnTo>
                  <a:lnTo>
                    <a:pt x="92" y="272"/>
                  </a:lnTo>
                  <a:lnTo>
                    <a:pt x="99" y="280"/>
                  </a:lnTo>
                  <a:lnTo>
                    <a:pt x="102" y="287"/>
                  </a:lnTo>
                  <a:lnTo>
                    <a:pt x="102" y="294"/>
                  </a:lnTo>
                  <a:lnTo>
                    <a:pt x="100" y="301"/>
                  </a:lnTo>
                  <a:lnTo>
                    <a:pt x="94" y="306"/>
                  </a:lnTo>
                  <a:lnTo>
                    <a:pt x="93" y="307"/>
                  </a:lnTo>
                  <a:lnTo>
                    <a:pt x="92" y="307"/>
                  </a:lnTo>
                  <a:lnTo>
                    <a:pt x="91" y="307"/>
                  </a:lnTo>
                  <a:lnTo>
                    <a:pt x="89" y="309"/>
                  </a:lnTo>
                  <a:lnTo>
                    <a:pt x="96" y="310"/>
                  </a:lnTo>
                  <a:lnTo>
                    <a:pt x="104" y="312"/>
                  </a:lnTo>
                  <a:lnTo>
                    <a:pt x="110" y="316"/>
                  </a:lnTo>
                  <a:lnTo>
                    <a:pt x="117" y="318"/>
                  </a:lnTo>
                  <a:lnTo>
                    <a:pt x="124" y="322"/>
                  </a:lnTo>
                  <a:lnTo>
                    <a:pt x="130" y="327"/>
                  </a:lnTo>
                  <a:lnTo>
                    <a:pt x="136" y="332"/>
                  </a:lnTo>
                  <a:lnTo>
                    <a:pt x="140" y="337"/>
                  </a:lnTo>
                  <a:lnTo>
                    <a:pt x="145" y="344"/>
                  </a:lnTo>
                  <a:lnTo>
                    <a:pt x="146" y="351"/>
                  </a:lnTo>
                  <a:lnTo>
                    <a:pt x="144" y="358"/>
                  </a:lnTo>
                  <a:lnTo>
                    <a:pt x="139" y="364"/>
                  </a:lnTo>
                  <a:lnTo>
                    <a:pt x="132" y="367"/>
                  </a:lnTo>
                  <a:lnTo>
                    <a:pt x="125" y="369"/>
                  </a:lnTo>
                  <a:lnTo>
                    <a:pt x="117" y="367"/>
                  </a:lnTo>
                  <a:lnTo>
                    <a:pt x="111" y="363"/>
                  </a:lnTo>
                  <a:lnTo>
                    <a:pt x="108" y="358"/>
                  </a:lnTo>
                  <a:lnTo>
                    <a:pt x="103" y="355"/>
                  </a:lnTo>
                  <a:lnTo>
                    <a:pt x="100" y="352"/>
                  </a:lnTo>
                  <a:lnTo>
                    <a:pt x="95" y="350"/>
                  </a:lnTo>
                  <a:lnTo>
                    <a:pt x="91" y="348"/>
                  </a:lnTo>
                  <a:lnTo>
                    <a:pt x="85" y="347"/>
                  </a:lnTo>
                  <a:lnTo>
                    <a:pt x="80" y="345"/>
                  </a:lnTo>
                  <a:lnTo>
                    <a:pt x="74" y="345"/>
                  </a:lnTo>
                  <a:lnTo>
                    <a:pt x="95" y="373"/>
                  </a:lnTo>
                  <a:lnTo>
                    <a:pt x="101" y="372"/>
                  </a:lnTo>
                  <a:lnTo>
                    <a:pt x="108" y="371"/>
                  </a:lnTo>
                  <a:lnTo>
                    <a:pt x="114" y="370"/>
                  </a:lnTo>
                  <a:lnTo>
                    <a:pt x="121" y="370"/>
                  </a:lnTo>
                  <a:lnTo>
                    <a:pt x="131" y="370"/>
                  </a:lnTo>
                  <a:lnTo>
                    <a:pt x="140" y="372"/>
                  </a:lnTo>
                  <a:lnTo>
                    <a:pt x="151" y="374"/>
                  </a:lnTo>
                  <a:lnTo>
                    <a:pt x="159" y="378"/>
                  </a:lnTo>
                  <a:lnTo>
                    <a:pt x="168" y="382"/>
                  </a:lnTo>
                  <a:lnTo>
                    <a:pt x="176" y="388"/>
                  </a:lnTo>
                  <a:lnTo>
                    <a:pt x="183" y="395"/>
                  </a:lnTo>
                  <a:lnTo>
                    <a:pt x="190" y="402"/>
                  </a:lnTo>
                  <a:lnTo>
                    <a:pt x="190" y="402"/>
                  </a:lnTo>
                  <a:lnTo>
                    <a:pt x="193" y="409"/>
                  </a:lnTo>
                  <a:lnTo>
                    <a:pt x="194" y="417"/>
                  </a:lnTo>
                  <a:lnTo>
                    <a:pt x="192" y="424"/>
                  </a:lnTo>
                  <a:lnTo>
                    <a:pt x="187" y="430"/>
                  </a:lnTo>
                  <a:lnTo>
                    <a:pt x="181" y="433"/>
                  </a:lnTo>
                  <a:lnTo>
                    <a:pt x="172" y="433"/>
                  </a:lnTo>
                  <a:lnTo>
                    <a:pt x="166" y="431"/>
                  </a:lnTo>
                  <a:lnTo>
                    <a:pt x="160" y="426"/>
                  </a:lnTo>
                  <a:lnTo>
                    <a:pt x="156" y="421"/>
                  </a:lnTo>
                  <a:lnTo>
                    <a:pt x="152" y="418"/>
                  </a:lnTo>
                  <a:lnTo>
                    <a:pt x="147" y="416"/>
                  </a:lnTo>
                  <a:lnTo>
                    <a:pt x="142" y="412"/>
                  </a:lnTo>
                  <a:lnTo>
                    <a:pt x="137" y="410"/>
                  </a:lnTo>
                  <a:lnTo>
                    <a:pt x="132" y="409"/>
                  </a:lnTo>
                  <a:lnTo>
                    <a:pt x="126" y="408"/>
                  </a:lnTo>
                  <a:lnTo>
                    <a:pt x="121" y="408"/>
                  </a:lnTo>
                  <a:lnTo>
                    <a:pt x="121" y="408"/>
                  </a:lnTo>
                  <a:lnTo>
                    <a:pt x="121" y="408"/>
                  </a:lnTo>
                  <a:lnTo>
                    <a:pt x="121" y="408"/>
                  </a:lnTo>
                  <a:lnTo>
                    <a:pt x="121" y="408"/>
                  </a:lnTo>
                  <a:lnTo>
                    <a:pt x="142" y="439"/>
                  </a:lnTo>
                  <a:lnTo>
                    <a:pt x="148" y="438"/>
                  </a:lnTo>
                  <a:lnTo>
                    <a:pt x="155" y="435"/>
                  </a:lnTo>
                  <a:lnTo>
                    <a:pt x="162" y="434"/>
                  </a:lnTo>
                  <a:lnTo>
                    <a:pt x="168" y="434"/>
                  </a:lnTo>
                  <a:lnTo>
                    <a:pt x="177" y="434"/>
                  </a:lnTo>
                  <a:lnTo>
                    <a:pt x="186" y="436"/>
                  </a:lnTo>
                  <a:lnTo>
                    <a:pt x="195" y="439"/>
                  </a:lnTo>
                  <a:lnTo>
                    <a:pt x="205" y="442"/>
                  </a:lnTo>
                  <a:lnTo>
                    <a:pt x="213" y="447"/>
                  </a:lnTo>
                  <a:lnTo>
                    <a:pt x="220" y="451"/>
                  </a:lnTo>
                  <a:lnTo>
                    <a:pt x="227" y="457"/>
                  </a:lnTo>
                  <a:lnTo>
                    <a:pt x="234" y="464"/>
                  </a:lnTo>
                  <a:lnTo>
                    <a:pt x="237" y="470"/>
                  </a:lnTo>
                  <a:lnTo>
                    <a:pt x="238" y="477"/>
                  </a:lnTo>
                  <a:lnTo>
                    <a:pt x="237" y="485"/>
                  </a:lnTo>
                  <a:lnTo>
                    <a:pt x="232" y="491"/>
                  </a:lnTo>
                  <a:lnTo>
                    <a:pt x="225" y="494"/>
                  </a:lnTo>
                  <a:lnTo>
                    <a:pt x="219" y="495"/>
                  </a:lnTo>
                  <a:lnTo>
                    <a:pt x="212" y="493"/>
                  </a:lnTo>
                  <a:lnTo>
                    <a:pt x="205" y="489"/>
                  </a:lnTo>
                  <a:lnTo>
                    <a:pt x="205" y="489"/>
                  </a:lnTo>
                  <a:lnTo>
                    <a:pt x="201" y="486"/>
                  </a:lnTo>
                  <a:lnTo>
                    <a:pt x="197" y="482"/>
                  </a:lnTo>
                  <a:lnTo>
                    <a:pt x="193" y="480"/>
                  </a:lnTo>
                  <a:lnTo>
                    <a:pt x="189" y="478"/>
                  </a:lnTo>
                  <a:lnTo>
                    <a:pt x="184" y="476"/>
                  </a:lnTo>
                  <a:lnTo>
                    <a:pt x="178" y="474"/>
                  </a:lnTo>
                  <a:lnTo>
                    <a:pt x="174" y="473"/>
                  </a:lnTo>
                  <a:lnTo>
                    <a:pt x="168" y="473"/>
                  </a:lnTo>
                  <a:lnTo>
                    <a:pt x="168" y="473"/>
                  </a:lnTo>
                  <a:lnTo>
                    <a:pt x="168" y="473"/>
                  </a:lnTo>
                  <a:lnTo>
                    <a:pt x="168" y="473"/>
                  </a:lnTo>
                  <a:lnTo>
                    <a:pt x="168" y="473"/>
                  </a:lnTo>
                  <a:lnTo>
                    <a:pt x="190" y="502"/>
                  </a:lnTo>
                  <a:lnTo>
                    <a:pt x="195" y="501"/>
                  </a:lnTo>
                  <a:lnTo>
                    <a:pt x="201" y="500"/>
                  </a:lnTo>
                  <a:lnTo>
                    <a:pt x="207" y="499"/>
                  </a:lnTo>
                  <a:lnTo>
                    <a:pt x="213" y="499"/>
                  </a:lnTo>
                  <a:lnTo>
                    <a:pt x="223" y="499"/>
                  </a:lnTo>
                  <a:lnTo>
                    <a:pt x="232" y="501"/>
                  </a:lnTo>
                  <a:lnTo>
                    <a:pt x="242" y="503"/>
                  </a:lnTo>
                  <a:lnTo>
                    <a:pt x="251" y="507"/>
                  </a:lnTo>
                  <a:lnTo>
                    <a:pt x="259" y="511"/>
                  </a:lnTo>
                  <a:lnTo>
                    <a:pt x="268" y="517"/>
                  </a:lnTo>
                  <a:lnTo>
                    <a:pt x="275" y="524"/>
                  </a:lnTo>
                  <a:lnTo>
                    <a:pt x="282" y="531"/>
                  </a:lnTo>
                  <a:lnTo>
                    <a:pt x="285" y="538"/>
                  </a:lnTo>
                  <a:lnTo>
                    <a:pt x="287" y="546"/>
                  </a:lnTo>
                  <a:lnTo>
                    <a:pt x="284" y="553"/>
                  </a:lnTo>
                  <a:lnTo>
                    <a:pt x="278" y="558"/>
                  </a:lnTo>
                  <a:lnTo>
                    <a:pt x="272" y="562"/>
                  </a:lnTo>
                  <a:lnTo>
                    <a:pt x="265" y="563"/>
                  </a:lnTo>
                  <a:lnTo>
                    <a:pt x="258" y="561"/>
                  </a:lnTo>
                  <a:lnTo>
                    <a:pt x="252" y="555"/>
                  </a:lnTo>
                  <a:lnTo>
                    <a:pt x="248" y="552"/>
                  </a:lnTo>
                  <a:lnTo>
                    <a:pt x="244" y="548"/>
                  </a:lnTo>
                  <a:lnTo>
                    <a:pt x="240" y="545"/>
                  </a:lnTo>
                  <a:lnTo>
                    <a:pt x="236" y="542"/>
                  </a:lnTo>
                  <a:lnTo>
                    <a:pt x="231" y="540"/>
                  </a:lnTo>
                  <a:lnTo>
                    <a:pt x="225" y="539"/>
                  </a:lnTo>
                  <a:lnTo>
                    <a:pt x="221" y="538"/>
                  </a:lnTo>
                  <a:lnTo>
                    <a:pt x="215" y="538"/>
                  </a:lnTo>
                  <a:lnTo>
                    <a:pt x="237" y="568"/>
                  </a:lnTo>
                  <a:lnTo>
                    <a:pt x="243" y="566"/>
                  </a:lnTo>
                  <a:lnTo>
                    <a:pt x="250" y="564"/>
                  </a:lnTo>
                  <a:lnTo>
                    <a:pt x="255" y="563"/>
                  </a:lnTo>
                  <a:lnTo>
                    <a:pt x="262" y="563"/>
                  </a:lnTo>
                  <a:lnTo>
                    <a:pt x="272" y="563"/>
                  </a:lnTo>
                  <a:lnTo>
                    <a:pt x="280" y="565"/>
                  </a:lnTo>
                  <a:lnTo>
                    <a:pt x="289" y="568"/>
                  </a:lnTo>
                  <a:lnTo>
                    <a:pt x="297" y="570"/>
                  </a:lnTo>
                  <a:lnTo>
                    <a:pt x="305" y="575"/>
                  </a:lnTo>
                  <a:lnTo>
                    <a:pt x="312" y="579"/>
                  </a:lnTo>
                  <a:lnTo>
                    <a:pt x="319" y="585"/>
                  </a:lnTo>
                  <a:lnTo>
                    <a:pt x="326" y="591"/>
                  </a:lnTo>
                  <a:lnTo>
                    <a:pt x="330" y="598"/>
                  </a:lnTo>
                  <a:lnTo>
                    <a:pt x="331" y="604"/>
                  </a:lnTo>
                  <a:lnTo>
                    <a:pt x="330" y="611"/>
                  </a:lnTo>
                  <a:lnTo>
                    <a:pt x="326" y="618"/>
                  </a:lnTo>
                  <a:lnTo>
                    <a:pt x="319" y="622"/>
                  </a:lnTo>
                  <a:lnTo>
                    <a:pt x="312" y="623"/>
                  </a:lnTo>
                  <a:lnTo>
                    <a:pt x="305" y="622"/>
                  </a:lnTo>
                  <a:lnTo>
                    <a:pt x="298" y="617"/>
                  </a:lnTo>
                  <a:lnTo>
                    <a:pt x="295" y="614"/>
                  </a:lnTo>
                  <a:lnTo>
                    <a:pt x="290" y="611"/>
                  </a:lnTo>
                  <a:lnTo>
                    <a:pt x="287" y="608"/>
                  </a:lnTo>
                  <a:lnTo>
                    <a:pt x="282" y="606"/>
                  </a:lnTo>
                  <a:lnTo>
                    <a:pt x="277" y="604"/>
                  </a:lnTo>
                  <a:lnTo>
                    <a:pt x="273" y="603"/>
                  </a:lnTo>
                  <a:lnTo>
                    <a:pt x="267" y="602"/>
                  </a:lnTo>
                  <a:lnTo>
                    <a:pt x="262" y="602"/>
                  </a:lnTo>
                  <a:lnTo>
                    <a:pt x="283" y="630"/>
                  </a:lnTo>
                  <a:lnTo>
                    <a:pt x="289" y="629"/>
                  </a:lnTo>
                  <a:lnTo>
                    <a:pt x="296" y="628"/>
                  </a:lnTo>
                  <a:lnTo>
                    <a:pt x="303" y="626"/>
                  </a:lnTo>
                  <a:lnTo>
                    <a:pt x="310" y="626"/>
                  </a:lnTo>
                  <a:lnTo>
                    <a:pt x="319" y="626"/>
                  </a:lnTo>
                  <a:lnTo>
                    <a:pt x="328" y="629"/>
                  </a:lnTo>
                  <a:lnTo>
                    <a:pt x="337" y="631"/>
                  </a:lnTo>
                  <a:lnTo>
                    <a:pt x="346" y="634"/>
                  </a:lnTo>
                  <a:lnTo>
                    <a:pt x="355" y="639"/>
                  </a:lnTo>
                  <a:lnTo>
                    <a:pt x="363" y="645"/>
                  </a:lnTo>
                  <a:lnTo>
                    <a:pt x="369" y="651"/>
                  </a:lnTo>
                  <a:lnTo>
                    <a:pt x="376" y="657"/>
                  </a:lnTo>
                  <a:lnTo>
                    <a:pt x="380" y="664"/>
                  </a:lnTo>
                  <a:lnTo>
                    <a:pt x="381" y="671"/>
                  </a:lnTo>
                  <a:lnTo>
                    <a:pt x="379" y="678"/>
                  </a:lnTo>
                  <a:lnTo>
                    <a:pt x="374" y="684"/>
                  </a:lnTo>
                  <a:lnTo>
                    <a:pt x="367" y="687"/>
                  </a:lnTo>
                  <a:lnTo>
                    <a:pt x="360" y="689"/>
                  </a:lnTo>
                  <a:lnTo>
                    <a:pt x="353" y="686"/>
                  </a:lnTo>
                  <a:lnTo>
                    <a:pt x="348" y="682"/>
                  </a:lnTo>
                  <a:lnTo>
                    <a:pt x="344" y="678"/>
                  </a:lnTo>
                  <a:lnTo>
                    <a:pt x="340" y="675"/>
                  </a:lnTo>
                  <a:lnTo>
                    <a:pt x="335" y="671"/>
                  </a:lnTo>
                  <a:lnTo>
                    <a:pt x="330" y="669"/>
                  </a:lnTo>
                  <a:lnTo>
                    <a:pt x="326" y="667"/>
                  </a:lnTo>
                  <a:lnTo>
                    <a:pt x="320" y="665"/>
                  </a:lnTo>
                  <a:lnTo>
                    <a:pt x="315" y="664"/>
                  </a:lnTo>
                  <a:lnTo>
                    <a:pt x="310" y="664"/>
                  </a:lnTo>
                  <a:lnTo>
                    <a:pt x="308" y="664"/>
                  </a:lnTo>
                  <a:lnTo>
                    <a:pt x="308" y="664"/>
                  </a:lnTo>
                  <a:lnTo>
                    <a:pt x="308" y="664"/>
                  </a:lnTo>
                  <a:lnTo>
                    <a:pt x="308" y="664"/>
                  </a:lnTo>
                  <a:lnTo>
                    <a:pt x="330" y="695"/>
                  </a:lnTo>
                  <a:lnTo>
                    <a:pt x="336" y="694"/>
                  </a:lnTo>
                  <a:lnTo>
                    <a:pt x="343" y="693"/>
                  </a:lnTo>
                  <a:lnTo>
                    <a:pt x="350" y="692"/>
                  </a:lnTo>
                  <a:lnTo>
                    <a:pt x="357" y="692"/>
                  </a:lnTo>
                  <a:lnTo>
                    <a:pt x="366" y="692"/>
                  </a:lnTo>
                  <a:lnTo>
                    <a:pt x="375" y="694"/>
                  </a:lnTo>
                  <a:lnTo>
                    <a:pt x="384" y="697"/>
                  </a:lnTo>
                  <a:lnTo>
                    <a:pt x="394" y="699"/>
                  </a:lnTo>
                  <a:lnTo>
                    <a:pt x="402" y="703"/>
                  </a:lnTo>
                  <a:lnTo>
                    <a:pt x="409" y="708"/>
                  </a:lnTo>
                  <a:lnTo>
                    <a:pt x="416" y="714"/>
                  </a:lnTo>
                  <a:lnTo>
                    <a:pt x="422" y="721"/>
                  </a:lnTo>
                  <a:lnTo>
                    <a:pt x="426" y="728"/>
                  </a:lnTo>
                  <a:lnTo>
                    <a:pt x="427" y="735"/>
                  </a:lnTo>
                  <a:lnTo>
                    <a:pt x="426" y="743"/>
                  </a:lnTo>
                  <a:lnTo>
                    <a:pt x="421" y="748"/>
                  </a:lnTo>
                  <a:lnTo>
                    <a:pt x="414" y="752"/>
                  </a:lnTo>
                  <a:lnTo>
                    <a:pt x="408" y="753"/>
                  </a:lnTo>
                  <a:lnTo>
                    <a:pt x="399" y="752"/>
                  </a:lnTo>
                  <a:lnTo>
                    <a:pt x="394" y="747"/>
                  </a:lnTo>
                  <a:lnTo>
                    <a:pt x="394" y="747"/>
                  </a:lnTo>
                  <a:lnTo>
                    <a:pt x="390" y="743"/>
                  </a:lnTo>
                  <a:lnTo>
                    <a:pt x="386" y="739"/>
                  </a:lnTo>
                  <a:lnTo>
                    <a:pt x="382" y="737"/>
                  </a:lnTo>
                  <a:lnTo>
                    <a:pt x="378" y="735"/>
                  </a:lnTo>
                  <a:lnTo>
                    <a:pt x="372" y="732"/>
                  </a:lnTo>
                  <a:lnTo>
                    <a:pt x="367" y="731"/>
                  </a:lnTo>
                  <a:lnTo>
                    <a:pt x="361" y="730"/>
                  </a:lnTo>
                  <a:lnTo>
                    <a:pt x="357" y="730"/>
                  </a:lnTo>
                  <a:lnTo>
                    <a:pt x="356" y="730"/>
                  </a:lnTo>
                  <a:lnTo>
                    <a:pt x="356" y="730"/>
                  </a:lnTo>
                  <a:lnTo>
                    <a:pt x="356" y="730"/>
                  </a:lnTo>
                  <a:lnTo>
                    <a:pt x="356" y="730"/>
                  </a:lnTo>
                  <a:lnTo>
                    <a:pt x="378" y="760"/>
                  </a:lnTo>
                  <a:lnTo>
                    <a:pt x="383" y="759"/>
                  </a:lnTo>
                  <a:lnTo>
                    <a:pt x="389" y="758"/>
                  </a:lnTo>
                  <a:lnTo>
                    <a:pt x="395" y="756"/>
                  </a:lnTo>
                  <a:lnTo>
                    <a:pt x="402" y="756"/>
                  </a:lnTo>
                  <a:lnTo>
                    <a:pt x="412" y="758"/>
                  </a:lnTo>
                  <a:lnTo>
                    <a:pt x="422" y="759"/>
                  </a:lnTo>
                  <a:lnTo>
                    <a:pt x="432" y="762"/>
                  </a:lnTo>
                  <a:lnTo>
                    <a:pt x="442" y="766"/>
                  </a:lnTo>
                  <a:lnTo>
                    <a:pt x="451" y="771"/>
                  </a:lnTo>
                  <a:lnTo>
                    <a:pt x="459" y="778"/>
                  </a:lnTo>
                  <a:lnTo>
                    <a:pt x="466" y="785"/>
                  </a:lnTo>
                  <a:lnTo>
                    <a:pt x="473" y="793"/>
                  </a:lnTo>
                  <a:lnTo>
                    <a:pt x="473" y="793"/>
                  </a:lnTo>
                  <a:lnTo>
                    <a:pt x="476" y="800"/>
                  </a:lnTo>
                  <a:lnTo>
                    <a:pt x="476" y="808"/>
                  </a:lnTo>
                  <a:lnTo>
                    <a:pt x="473" y="814"/>
                  </a:lnTo>
                  <a:lnTo>
                    <a:pt x="469" y="820"/>
                  </a:lnTo>
                  <a:lnTo>
                    <a:pt x="467" y="821"/>
                  </a:lnTo>
                  <a:lnTo>
                    <a:pt x="466" y="821"/>
                  </a:lnTo>
                  <a:lnTo>
                    <a:pt x="464" y="822"/>
                  </a:lnTo>
                  <a:lnTo>
                    <a:pt x="463" y="823"/>
                  </a:lnTo>
                  <a:lnTo>
                    <a:pt x="472" y="826"/>
                  </a:lnTo>
                  <a:lnTo>
                    <a:pt x="481" y="829"/>
                  </a:lnTo>
                  <a:lnTo>
                    <a:pt x="490" y="834"/>
                  </a:lnTo>
                  <a:lnTo>
                    <a:pt x="499" y="838"/>
                  </a:lnTo>
                  <a:lnTo>
                    <a:pt x="505" y="844"/>
                  </a:lnTo>
                  <a:lnTo>
                    <a:pt x="512" y="852"/>
                  </a:lnTo>
                  <a:lnTo>
                    <a:pt x="518" y="859"/>
                  </a:lnTo>
                  <a:lnTo>
                    <a:pt x="524" y="868"/>
                  </a:lnTo>
                  <a:lnTo>
                    <a:pt x="526" y="875"/>
                  </a:lnTo>
                  <a:lnTo>
                    <a:pt x="525" y="882"/>
                  </a:lnTo>
                  <a:lnTo>
                    <a:pt x="522" y="889"/>
                  </a:lnTo>
                  <a:lnTo>
                    <a:pt x="516" y="893"/>
                  </a:lnTo>
                  <a:lnTo>
                    <a:pt x="509" y="896"/>
                  </a:lnTo>
                  <a:lnTo>
                    <a:pt x="501" y="895"/>
                  </a:lnTo>
                  <a:lnTo>
                    <a:pt x="495" y="891"/>
                  </a:lnTo>
                  <a:lnTo>
                    <a:pt x="489" y="885"/>
                  </a:lnTo>
                  <a:lnTo>
                    <a:pt x="486" y="880"/>
                  </a:lnTo>
                  <a:lnTo>
                    <a:pt x="482" y="875"/>
                  </a:lnTo>
                  <a:lnTo>
                    <a:pt x="478" y="872"/>
                  </a:lnTo>
                  <a:lnTo>
                    <a:pt x="473" y="867"/>
                  </a:lnTo>
                  <a:lnTo>
                    <a:pt x="469" y="865"/>
                  </a:lnTo>
                  <a:lnTo>
                    <a:pt x="463" y="862"/>
                  </a:lnTo>
                  <a:lnTo>
                    <a:pt x="456" y="861"/>
                  </a:lnTo>
                  <a:lnTo>
                    <a:pt x="450" y="860"/>
                  </a:lnTo>
                  <a:lnTo>
                    <a:pt x="516" y="952"/>
                  </a:lnTo>
                  <a:lnTo>
                    <a:pt x="532" y="948"/>
                  </a:lnTo>
                  <a:lnTo>
                    <a:pt x="548" y="942"/>
                  </a:lnTo>
                  <a:lnTo>
                    <a:pt x="564" y="936"/>
                  </a:lnTo>
                  <a:lnTo>
                    <a:pt x="579" y="929"/>
                  </a:lnTo>
                  <a:lnTo>
                    <a:pt x="595" y="922"/>
                  </a:lnTo>
                  <a:lnTo>
                    <a:pt x="610" y="915"/>
                  </a:lnTo>
                  <a:lnTo>
                    <a:pt x="624" y="907"/>
                  </a:lnTo>
                  <a:lnTo>
                    <a:pt x="639" y="899"/>
                  </a:lnTo>
                  <a:lnTo>
                    <a:pt x="564" y="450"/>
                  </a:lnTo>
                  <a:lnTo>
                    <a:pt x="564" y="449"/>
                  </a:lnTo>
                  <a:lnTo>
                    <a:pt x="564" y="448"/>
                  </a:lnTo>
                  <a:lnTo>
                    <a:pt x="564" y="447"/>
                  </a:lnTo>
                  <a:lnTo>
                    <a:pt x="564" y="446"/>
                  </a:lnTo>
                  <a:lnTo>
                    <a:pt x="579" y="287"/>
                  </a:lnTo>
                  <a:lnTo>
                    <a:pt x="580" y="281"/>
                  </a:lnTo>
                  <a:lnTo>
                    <a:pt x="584" y="275"/>
                  </a:lnTo>
                  <a:lnTo>
                    <a:pt x="590" y="272"/>
                  </a:lnTo>
                  <a:lnTo>
                    <a:pt x="595" y="270"/>
                  </a:lnTo>
                  <a:lnTo>
                    <a:pt x="601" y="270"/>
                  </a:lnTo>
                  <a:lnTo>
                    <a:pt x="608" y="272"/>
                  </a:lnTo>
                  <a:lnTo>
                    <a:pt x="613" y="275"/>
                  </a:lnTo>
                  <a:lnTo>
                    <a:pt x="616" y="281"/>
                  </a:lnTo>
                  <a:lnTo>
                    <a:pt x="679" y="431"/>
                  </a:lnTo>
                  <a:lnTo>
                    <a:pt x="681" y="432"/>
                  </a:lnTo>
                  <a:lnTo>
                    <a:pt x="681" y="432"/>
                  </a:lnTo>
                  <a:lnTo>
                    <a:pt x="681" y="433"/>
                  </a:lnTo>
                  <a:lnTo>
                    <a:pt x="681" y="434"/>
                  </a:lnTo>
                  <a:lnTo>
                    <a:pt x="750" y="816"/>
                  </a:lnTo>
                  <a:lnTo>
                    <a:pt x="784" y="779"/>
                  </a:lnTo>
                  <a:lnTo>
                    <a:pt x="815" y="739"/>
                  </a:lnTo>
                  <a:lnTo>
                    <a:pt x="843" y="697"/>
                  </a:lnTo>
                  <a:lnTo>
                    <a:pt x="867" y="651"/>
                  </a:lnTo>
                  <a:lnTo>
                    <a:pt x="887" y="603"/>
                  </a:lnTo>
                  <a:lnTo>
                    <a:pt x="902" y="554"/>
                  </a:lnTo>
                  <a:lnTo>
                    <a:pt x="912" y="502"/>
                  </a:lnTo>
                  <a:lnTo>
                    <a:pt x="918" y="449"/>
                  </a:lnTo>
                  <a:lnTo>
                    <a:pt x="863" y="4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3971" y="2475"/>
              <a:ext cx="40" cy="46"/>
            </a:xfrm>
            <a:custGeom>
              <a:avLst/>
              <a:gdLst>
                <a:gd name="T0" fmla="*/ 16 w 81"/>
                <a:gd name="T1" fmla="*/ 0 h 91"/>
                <a:gd name="T2" fmla="*/ 9 w 81"/>
                <a:gd name="T3" fmla="*/ 8 h 91"/>
                <a:gd name="T4" fmla="*/ 5 w 81"/>
                <a:gd name="T5" fmla="*/ 16 h 91"/>
                <a:gd name="T6" fmla="*/ 1 w 81"/>
                <a:gd name="T7" fmla="*/ 26 h 91"/>
                <a:gd name="T8" fmla="*/ 0 w 81"/>
                <a:gd name="T9" fmla="*/ 37 h 91"/>
                <a:gd name="T10" fmla="*/ 1 w 81"/>
                <a:gd name="T11" fmla="*/ 47 h 91"/>
                <a:gd name="T12" fmla="*/ 5 w 81"/>
                <a:gd name="T13" fmla="*/ 56 h 91"/>
                <a:gd name="T14" fmla="*/ 9 w 81"/>
                <a:gd name="T15" fmla="*/ 64 h 91"/>
                <a:gd name="T16" fmla="*/ 15 w 81"/>
                <a:gd name="T17" fmla="*/ 72 h 91"/>
                <a:gd name="T18" fmla="*/ 23 w 81"/>
                <a:gd name="T19" fmla="*/ 78 h 91"/>
                <a:gd name="T20" fmla="*/ 31 w 81"/>
                <a:gd name="T21" fmla="*/ 83 h 91"/>
                <a:gd name="T22" fmla="*/ 40 w 81"/>
                <a:gd name="T23" fmla="*/ 86 h 91"/>
                <a:gd name="T24" fmla="*/ 51 w 81"/>
                <a:gd name="T25" fmla="*/ 87 h 91"/>
                <a:gd name="T26" fmla="*/ 52 w 81"/>
                <a:gd name="T27" fmla="*/ 87 h 91"/>
                <a:gd name="T28" fmla="*/ 53 w 81"/>
                <a:gd name="T29" fmla="*/ 87 h 91"/>
                <a:gd name="T30" fmla="*/ 53 w 81"/>
                <a:gd name="T31" fmla="*/ 87 h 91"/>
                <a:gd name="T32" fmla="*/ 54 w 81"/>
                <a:gd name="T33" fmla="*/ 86 h 91"/>
                <a:gd name="T34" fmla="*/ 59 w 81"/>
                <a:gd name="T35" fmla="*/ 86 h 91"/>
                <a:gd name="T36" fmla="*/ 62 w 81"/>
                <a:gd name="T37" fmla="*/ 87 h 91"/>
                <a:gd name="T38" fmla="*/ 66 w 81"/>
                <a:gd name="T39" fmla="*/ 89 h 91"/>
                <a:gd name="T40" fmla="*/ 68 w 81"/>
                <a:gd name="T41" fmla="*/ 91 h 91"/>
                <a:gd name="T42" fmla="*/ 71 w 81"/>
                <a:gd name="T43" fmla="*/ 91 h 91"/>
                <a:gd name="T44" fmla="*/ 75 w 81"/>
                <a:gd name="T45" fmla="*/ 89 h 91"/>
                <a:gd name="T46" fmla="*/ 77 w 81"/>
                <a:gd name="T47" fmla="*/ 89 h 91"/>
                <a:gd name="T48" fmla="*/ 81 w 81"/>
                <a:gd name="T49" fmla="*/ 88 h 91"/>
                <a:gd name="T50" fmla="*/ 16 w 81"/>
                <a:gd name="T5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" h="91">
                  <a:moveTo>
                    <a:pt x="16" y="0"/>
                  </a:moveTo>
                  <a:lnTo>
                    <a:pt x="9" y="8"/>
                  </a:lnTo>
                  <a:lnTo>
                    <a:pt x="5" y="16"/>
                  </a:lnTo>
                  <a:lnTo>
                    <a:pt x="1" y="26"/>
                  </a:lnTo>
                  <a:lnTo>
                    <a:pt x="0" y="37"/>
                  </a:lnTo>
                  <a:lnTo>
                    <a:pt x="1" y="47"/>
                  </a:lnTo>
                  <a:lnTo>
                    <a:pt x="5" y="56"/>
                  </a:lnTo>
                  <a:lnTo>
                    <a:pt x="9" y="64"/>
                  </a:lnTo>
                  <a:lnTo>
                    <a:pt x="15" y="72"/>
                  </a:lnTo>
                  <a:lnTo>
                    <a:pt x="23" y="78"/>
                  </a:lnTo>
                  <a:lnTo>
                    <a:pt x="31" y="83"/>
                  </a:lnTo>
                  <a:lnTo>
                    <a:pt x="40" y="86"/>
                  </a:lnTo>
                  <a:lnTo>
                    <a:pt x="51" y="87"/>
                  </a:lnTo>
                  <a:lnTo>
                    <a:pt x="52" y="87"/>
                  </a:lnTo>
                  <a:lnTo>
                    <a:pt x="53" y="87"/>
                  </a:lnTo>
                  <a:lnTo>
                    <a:pt x="53" y="87"/>
                  </a:lnTo>
                  <a:lnTo>
                    <a:pt x="54" y="86"/>
                  </a:lnTo>
                  <a:lnTo>
                    <a:pt x="59" y="86"/>
                  </a:lnTo>
                  <a:lnTo>
                    <a:pt x="62" y="87"/>
                  </a:lnTo>
                  <a:lnTo>
                    <a:pt x="66" y="89"/>
                  </a:lnTo>
                  <a:lnTo>
                    <a:pt x="68" y="91"/>
                  </a:lnTo>
                  <a:lnTo>
                    <a:pt x="71" y="91"/>
                  </a:lnTo>
                  <a:lnTo>
                    <a:pt x="75" y="89"/>
                  </a:lnTo>
                  <a:lnTo>
                    <a:pt x="77" y="89"/>
                  </a:lnTo>
                  <a:lnTo>
                    <a:pt x="81" y="8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3974" y="2437"/>
              <a:ext cx="23" cy="14"/>
            </a:xfrm>
            <a:custGeom>
              <a:avLst/>
              <a:gdLst>
                <a:gd name="T0" fmla="*/ 44 w 45"/>
                <a:gd name="T1" fmla="*/ 25 h 28"/>
                <a:gd name="T2" fmla="*/ 44 w 45"/>
                <a:gd name="T3" fmla="*/ 25 h 28"/>
                <a:gd name="T4" fmla="*/ 45 w 45"/>
                <a:gd name="T5" fmla="*/ 25 h 28"/>
                <a:gd name="T6" fmla="*/ 45 w 45"/>
                <a:gd name="T7" fmla="*/ 25 h 28"/>
                <a:gd name="T8" fmla="*/ 45 w 45"/>
                <a:gd name="T9" fmla="*/ 25 h 28"/>
                <a:gd name="T10" fmla="*/ 44 w 45"/>
                <a:gd name="T11" fmla="*/ 24 h 28"/>
                <a:gd name="T12" fmla="*/ 41 w 45"/>
                <a:gd name="T13" fmla="*/ 23 h 28"/>
                <a:gd name="T14" fmla="*/ 40 w 45"/>
                <a:gd name="T15" fmla="*/ 21 h 28"/>
                <a:gd name="T16" fmla="*/ 39 w 45"/>
                <a:gd name="T17" fmla="*/ 20 h 28"/>
                <a:gd name="T18" fmla="*/ 36 w 45"/>
                <a:gd name="T19" fmla="*/ 16 h 28"/>
                <a:gd name="T20" fmla="*/ 31 w 45"/>
                <a:gd name="T21" fmla="*/ 12 h 28"/>
                <a:gd name="T22" fmla="*/ 26 w 45"/>
                <a:gd name="T23" fmla="*/ 8 h 28"/>
                <a:gd name="T24" fmla="*/ 22 w 45"/>
                <a:gd name="T25" fmla="*/ 5 h 28"/>
                <a:gd name="T26" fmla="*/ 16 w 45"/>
                <a:gd name="T27" fmla="*/ 3 h 28"/>
                <a:gd name="T28" fmla="*/ 11 w 45"/>
                <a:gd name="T29" fmla="*/ 1 h 28"/>
                <a:gd name="T30" fmla="*/ 6 w 45"/>
                <a:gd name="T31" fmla="*/ 0 h 28"/>
                <a:gd name="T32" fmla="*/ 0 w 45"/>
                <a:gd name="T33" fmla="*/ 0 h 28"/>
                <a:gd name="T34" fmla="*/ 21 w 45"/>
                <a:gd name="T35" fmla="*/ 28 h 28"/>
                <a:gd name="T36" fmla="*/ 26 w 45"/>
                <a:gd name="T37" fmla="*/ 27 h 28"/>
                <a:gd name="T38" fmla="*/ 32 w 45"/>
                <a:gd name="T39" fmla="*/ 26 h 28"/>
                <a:gd name="T40" fmla="*/ 38 w 45"/>
                <a:gd name="T41" fmla="*/ 25 h 28"/>
                <a:gd name="T42" fmla="*/ 44 w 45"/>
                <a:gd name="T43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28">
                  <a:moveTo>
                    <a:pt x="44" y="25"/>
                  </a:moveTo>
                  <a:lnTo>
                    <a:pt x="44" y="25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4" y="24"/>
                  </a:lnTo>
                  <a:lnTo>
                    <a:pt x="41" y="23"/>
                  </a:lnTo>
                  <a:lnTo>
                    <a:pt x="40" y="21"/>
                  </a:lnTo>
                  <a:lnTo>
                    <a:pt x="39" y="20"/>
                  </a:lnTo>
                  <a:lnTo>
                    <a:pt x="36" y="16"/>
                  </a:lnTo>
                  <a:lnTo>
                    <a:pt x="31" y="12"/>
                  </a:lnTo>
                  <a:lnTo>
                    <a:pt x="26" y="8"/>
                  </a:lnTo>
                  <a:lnTo>
                    <a:pt x="22" y="5"/>
                  </a:lnTo>
                  <a:lnTo>
                    <a:pt x="16" y="3"/>
                  </a:lnTo>
                  <a:lnTo>
                    <a:pt x="11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21" y="28"/>
                  </a:lnTo>
                  <a:lnTo>
                    <a:pt x="26" y="27"/>
                  </a:lnTo>
                  <a:lnTo>
                    <a:pt x="32" y="26"/>
                  </a:lnTo>
                  <a:lnTo>
                    <a:pt x="38" y="25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4074" y="2222"/>
              <a:ext cx="57" cy="256"/>
            </a:xfrm>
            <a:custGeom>
              <a:avLst/>
              <a:gdLst>
                <a:gd name="T0" fmla="*/ 8 w 113"/>
                <a:gd name="T1" fmla="*/ 0 h 512"/>
                <a:gd name="T2" fmla="*/ 0 w 113"/>
                <a:gd name="T3" fmla="*/ 82 h 512"/>
                <a:gd name="T4" fmla="*/ 73 w 113"/>
                <a:gd name="T5" fmla="*/ 512 h 512"/>
                <a:gd name="T6" fmla="*/ 77 w 113"/>
                <a:gd name="T7" fmla="*/ 509 h 512"/>
                <a:gd name="T8" fmla="*/ 83 w 113"/>
                <a:gd name="T9" fmla="*/ 505 h 512"/>
                <a:gd name="T10" fmla="*/ 88 w 113"/>
                <a:gd name="T11" fmla="*/ 502 h 512"/>
                <a:gd name="T12" fmla="*/ 94 w 113"/>
                <a:gd name="T13" fmla="*/ 497 h 512"/>
                <a:gd name="T14" fmla="*/ 98 w 113"/>
                <a:gd name="T15" fmla="*/ 494 h 512"/>
                <a:gd name="T16" fmla="*/ 104 w 113"/>
                <a:gd name="T17" fmla="*/ 489 h 512"/>
                <a:gd name="T18" fmla="*/ 109 w 113"/>
                <a:gd name="T19" fmla="*/ 486 h 512"/>
                <a:gd name="T20" fmla="*/ 113 w 113"/>
                <a:gd name="T21" fmla="*/ 481 h 512"/>
                <a:gd name="T22" fmla="*/ 42 w 113"/>
                <a:gd name="T23" fmla="*/ 78 h 512"/>
                <a:gd name="T24" fmla="*/ 8 w 113"/>
                <a:gd name="T25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512">
                  <a:moveTo>
                    <a:pt x="8" y="0"/>
                  </a:moveTo>
                  <a:lnTo>
                    <a:pt x="0" y="82"/>
                  </a:lnTo>
                  <a:lnTo>
                    <a:pt x="73" y="512"/>
                  </a:lnTo>
                  <a:lnTo>
                    <a:pt x="77" y="509"/>
                  </a:lnTo>
                  <a:lnTo>
                    <a:pt x="83" y="505"/>
                  </a:lnTo>
                  <a:lnTo>
                    <a:pt x="88" y="502"/>
                  </a:lnTo>
                  <a:lnTo>
                    <a:pt x="94" y="497"/>
                  </a:lnTo>
                  <a:lnTo>
                    <a:pt x="98" y="494"/>
                  </a:lnTo>
                  <a:lnTo>
                    <a:pt x="104" y="489"/>
                  </a:lnTo>
                  <a:lnTo>
                    <a:pt x="109" y="486"/>
                  </a:lnTo>
                  <a:lnTo>
                    <a:pt x="113" y="481"/>
                  </a:lnTo>
                  <a:lnTo>
                    <a:pt x="42" y="7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3761" y="2186"/>
              <a:ext cx="20" cy="36"/>
            </a:xfrm>
            <a:custGeom>
              <a:avLst/>
              <a:gdLst>
                <a:gd name="T0" fmla="*/ 0 w 39"/>
                <a:gd name="T1" fmla="*/ 34 h 70"/>
                <a:gd name="T2" fmla="*/ 1 w 39"/>
                <a:gd name="T3" fmla="*/ 45 h 70"/>
                <a:gd name="T4" fmla="*/ 3 w 39"/>
                <a:gd name="T5" fmla="*/ 54 h 70"/>
                <a:gd name="T6" fmla="*/ 8 w 39"/>
                <a:gd name="T7" fmla="*/ 62 h 70"/>
                <a:gd name="T8" fmla="*/ 13 w 39"/>
                <a:gd name="T9" fmla="*/ 70 h 70"/>
                <a:gd name="T10" fmla="*/ 18 w 39"/>
                <a:gd name="T11" fmla="*/ 60 h 70"/>
                <a:gd name="T12" fmla="*/ 24 w 39"/>
                <a:gd name="T13" fmla="*/ 50 h 70"/>
                <a:gd name="T14" fmla="*/ 31 w 39"/>
                <a:gd name="T15" fmla="*/ 42 h 70"/>
                <a:gd name="T16" fmla="*/ 39 w 39"/>
                <a:gd name="T17" fmla="*/ 34 h 70"/>
                <a:gd name="T18" fmla="*/ 13 w 39"/>
                <a:gd name="T19" fmla="*/ 0 h 70"/>
                <a:gd name="T20" fmla="*/ 8 w 39"/>
                <a:gd name="T21" fmla="*/ 7 h 70"/>
                <a:gd name="T22" fmla="*/ 3 w 39"/>
                <a:gd name="T23" fmla="*/ 15 h 70"/>
                <a:gd name="T24" fmla="*/ 1 w 39"/>
                <a:gd name="T25" fmla="*/ 24 h 70"/>
                <a:gd name="T26" fmla="*/ 0 w 39"/>
                <a:gd name="T27" fmla="*/ 3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70">
                  <a:moveTo>
                    <a:pt x="0" y="34"/>
                  </a:moveTo>
                  <a:lnTo>
                    <a:pt x="1" y="45"/>
                  </a:lnTo>
                  <a:lnTo>
                    <a:pt x="3" y="54"/>
                  </a:lnTo>
                  <a:lnTo>
                    <a:pt x="8" y="62"/>
                  </a:lnTo>
                  <a:lnTo>
                    <a:pt x="13" y="70"/>
                  </a:lnTo>
                  <a:lnTo>
                    <a:pt x="18" y="60"/>
                  </a:lnTo>
                  <a:lnTo>
                    <a:pt x="24" y="50"/>
                  </a:lnTo>
                  <a:lnTo>
                    <a:pt x="31" y="42"/>
                  </a:lnTo>
                  <a:lnTo>
                    <a:pt x="39" y="34"/>
                  </a:lnTo>
                  <a:lnTo>
                    <a:pt x="13" y="0"/>
                  </a:lnTo>
                  <a:lnTo>
                    <a:pt x="8" y="7"/>
                  </a:lnTo>
                  <a:lnTo>
                    <a:pt x="3" y="15"/>
                  </a:lnTo>
                  <a:lnTo>
                    <a:pt x="1" y="2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3676" y="1970"/>
              <a:ext cx="556" cy="556"/>
            </a:xfrm>
            <a:custGeom>
              <a:avLst/>
              <a:gdLst>
                <a:gd name="T0" fmla="*/ 536 w 1112"/>
                <a:gd name="T1" fmla="*/ 1049 h 1112"/>
                <a:gd name="T2" fmla="*/ 517 w 1112"/>
                <a:gd name="T3" fmla="*/ 1025 h 1112"/>
                <a:gd name="T4" fmla="*/ 507 w 1112"/>
                <a:gd name="T5" fmla="*/ 996 h 1112"/>
                <a:gd name="T6" fmla="*/ 484 w 1112"/>
                <a:gd name="T7" fmla="*/ 976 h 1112"/>
                <a:gd name="T8" fmla="*/ 468 w 1112"/>
                <a:gd name="T9" fmla="*/ 951 h 1112"/>
                <a:gd name="T10" fmla="*/ 454 w 1112"/>
                <a:gd name="T11" fmla="*/ 926 h 1112"/>
                <a:gd name="T12" fmla="*/ 432 w 1112"/>
                <a:gd name="T13" fmla="*/ 905 h 1112"/>
                <a:gd name="T14" fmla="*/ 418 w 1112"/>
                <a:gd name="T15" fmla="*/ 878 h 1112"/>
                <a:gd name="T16" fmla="*/ 399 w 1112"/>
                <a:gd name="T17" fmla="*/ 858 h 1112"/>
                <a:gd name="T18" fmla="*/ 379 w 1112"/>
                <a:gd name="T19" fmla="*/ 833 h 1112"/>
                <a:gd name="T20" fmla="*/ 369 w 1112"/>
                <a:gd name="T21" fmla="*/ 805 h 1112"/>
                <a:gd name="T22" fmla="*/ 342 w 1112"/>
                <a:gd name="T23" fmla="*/ 785 h 1112"/>
                <a:gd name="T24" fmla="*/ 325 w 1112"/>
                <a:gd name="T25" fmla="*/ 759 h 1112"/>
                <a:gd name="T26" fmla="*/ 310 w 1112"/>
                <a:gd name="T27" fmla="*/ 732 h 1112"/>
                <a:gd name="T28" fmla="*/ 289 w 1112"/>
                <a:gd name="T29" fmla="*/ 710 h 1112"/>
                <a:gd name="T30" fmla="*/ 277 w 1112"/>
                <a:gd name="T31" fmla="*/ 684 h 1112"/>
                <a:gd name="T32" fmla="*/ 257 w 1112"/>
                <a:gd name="T33" fmla="*/ 662 h 1112"/>
                <a:gd name="T34" fmla="*/ 239 w 1112"/>
                <a:gd name="T35" fmla="*/ 640 h 1112"/>
                <a:gd name="T36" fmla="*/ 228 w 1112"/>
                <a:gd name="T37" fmla="*/ 612 h 1112"/>
                <a:gd name="T38" fmla="*/ 203 w 1112"/>
                <a:gd name="T39" fmla="*/ 593 h 1112"/>
                <a:gd name="T40" fmla="*/ 186 w 1112"/>
                <a:gd name="T41" fmla="*/ 566 h 1112"/>
                <a:gd name="T42" fmla="*/ 169 w 1112"/>
                <a:gd name="T43" fmla="*/ 540 h 1112"/>
                <a:gd name="T44" fmla="*/ 145 w 1112"/>
                <a:gd name="T45" fmla="*/ 513 h 1112"/>
                <a:gd name="T46" fmla="*/ 133 w 1112"/>
                <a:gd name="T47" fmla="*/ 480 h 1112"/>
                <a:gd name="T48" fmla="*/ 141 w 1112"/>
                <a:gd name="T49" fmla="*/ 431 h 1112"/>
                <a:gd name="T50" fmla="*/ 149 w 1112"/>
                <a:gd name="T51" fmla="*/ 383 h 1112"/>
                <a:gd name="T52" fmla="*/ 145 w 1112"/>
                <a:gd name="T53" fmla="*/ 372 h 1112"/>
                <a:gd name="T54" fmla="*/ 150 w 1112"/>
                <a:gd name="T55" fmla="*/ 359 h 1112"/>
                <a:gd name="T56" fmla="*/ 690 w 1112"/>
                <a:gd name="T57" fmla="*/ 97 h 1112"/>
                <a:gd name="T58" fmla="*/ 709 w 1112"/>
                <a:gd name="T59" fmla="*/ 98 h 1112"/>
                <a:gd name="T60" fmla="*/ 1112 w 1112"/>
                <a:gd name="T61" fmla="*/ 548 h 1112"/>
                <a:gd name="T62" fmla="*/ 1085 w 1112"/>
                <a:gd name="T63" fmla="*/ 384 h 1112"/>
                <a:gd name="T64" fmla="*/ 1014 w 1112"/>
                <a:gd name="T65" fmla="*/ 242 h 1112"/>
                <a:gd name="T66" fmla="*/ 907 w 1112"/>
                <a:gd name="T67" fmla="*/ 125 h 1112"/>
                <a:gd name="T68" fmla="*/ 771 w 1112"/>
                <a:gd name="T69" fmla="*/ 43 h 1112"/>
                <a:gd name="T70" fmla="*/ 613 w 1112"/>
                <a:gd name="T71" fmla="*/ 2 h 1112"/>
                <a:gd name="T72" fmla="*/ 445 w 1112"/>
                <a:gd name="T73" fmla="*/ 12 h 1112"/>
                <a:gd name="T74" fmla="*/ 292 w 1112"/>
                <a:gd name="T75" fmla="*/ 67 h 1112"/>
                <a:gd name="T76" fmla="*/ 162 w 1112"/>
                <a:gd name="T77" fmla="*/ 163 h 1112"/>
                <a:gd name="T78" fmla="*/ 67 w 1112"/>
                <a:gd name="T79" fmla="*/ 291 h 1112"/>
                <a:gd name="T80" fmla="*/ 12 w 1112"/>
                <a:gd name="T81" fmla="*/ 444 h 1112"/>
                <a:gd name="T82" fmla="*/ 2 w 1112"/>
                <a:gd name="T83" fmla="*/ 612 h 1112"/>
                <a:gd name="T84" fmla="*/ 44 w 1112"/>
                <a:gd name="T85" fmla="*/ 772 h 1112"/>
                <a:gd name="T86" fmla="*/ 127 w 1112"/>
                <a:gd name="T87" fmla="*/ 909 h 1112"/>
                <a:gd name="T88" fmla="*/ 245 w 1112"/>
                <a:gd name="T89" fmla="*/ 1016 h 1112"/>
                <a:gd name="T90" fmla="*/ 391 w 1112"/>
                <a:gd name="T91" fmla="*/ 1087 h 1112"/>
                <a:gd name="T92" fmla="*/ 557 w 1112"/>
                <a:gd name="T93" fmla="*/ 1112 h 1112"/>
                <a:gd name="T94" fmla="*/ 574 w 1112"/>
                <a:gd name="T95" fmla="*/ 1111 h 1112"/>
                <a:gd name="T96" fmla="*/ 562 w 1112"/>
                <a:gd name="T97" fmla="*/ 1089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12" h="1112">
                  <a:moveTo>
                    <a:pt x="553" y="1061"/>
                  </a:moveTo>
                  <a:lnTo>
                    <a:pt x="544" y="1056"/>
                  </a:lnTo>
                  <a:lnTo>
                    <a:pt x="536" y="1049"/>
                  </a:lnTo>
                  <a:lnTo>
                    <a:pt x="529" y="1042"/>
                  </a:lnTo>
                  <a:lnTo>
                    <a:pt x="522" y="1034"/>
                  </a:lnTo>
                  <a:lnTo>
                    <a:pt x="517" y="1025"/>
                  </a:lnTo>
                  <a:lnTo>
                    <a:pt x="513" y="1015"/>
                  </a:lnTo>
                  <a:lnTo>
                    <a:pt x="509" y="1006"/>
                  </a:lnTo>
                  <a:lnTo>
                    <a:pt x="507" y="996"/>
                  </a:lnTo>
                  <a:lnTo>
                    <a:pt x="498" y="990"/>
                  </a:lnTo>
                  <a:lnTo>
                    <a:pt x="491" y="983"/>
                  </a:lnTo>
                  <a:lnTo>
                    <a:pt x="484" y="976"/>
                  </a:lnTo>
                  <a:lnTo>
                    <a:pt x="477" y="968"/>
                  </a:lnTo>
                  <a:lnTo>
                    <a:pt x="472" y="960"/>
                  </a:lnTo>
                  <a:lnTo>
                    <a:pt x="468" y="951"/>
                  </a:lnTo>
                  <a:lnTo>
                    <a:pt x="466" y="942"/>
                  </a:lnTo>
                  <a:lnTo>
                    <a:pt x="463" y="931"/>
                  </a:lnTo>
                  <a:lnTo>
                    <a:pt x="454" y="926"/>
                  </a:lnTo>
                  <a:lnTo>
                    <a:pt x="446" y="920"/>
                  </a:lnTo>
                  <a:lnTo>
                    <a:pt x="439" y="913"/>
                  </a:lnTo>
                  <a:lnTo>
                    <a:pt x="432" y="905"/>
                  </a:lnTo>
                  <a:lnTo>
                    <a:pt x="426" y="897"/>
                  </a:lnTo>
                  <a:lnTo>
                    <a:pt x="422" y="889"/>
                  </a:lnTo>
                  <a:lnTo>
                    <a:pt x="418" y="878"/>
                  </a:lnTo>
                  <a:lnTo>
                    <a:pt x="416" y="869"/>
                  </a:lnTo>
                  <a:lnTo>
                    <a:pt x="407" y="863"/>
                  </a:lnTo>
                  <a:lnTo>
                    <a:pt x="399" y="858"/>
                  </a:lnTo>
                  <a:lnTo>
                    <a:pt x="391" y="851"/>
                  </a:lnTo>
                  <a:lnTo>
                    <a:pt x="385" y="843"/>
                  </a:lnTo>
                  <a:lnTo>
                    <a:pt x="379" y="833"/>
                  </a:lnTo>
                  <a:lnTo>
                    <a:pt x="375" y="824"/>
                  </a:lnTo>
                  <a:lnTo>
                    <a:pt x="371" y="815"/>
                  </a:lnTo>
                  <a:lnTo>
                    <a:pt x="369" y="805"/>
                  </a:lnTo>
                  <a:lnTo>
                    <a:pt x="360" y="799"/>
                  </a:lnTo>
                  <a:lnTo>
                    <a:pt x="350" y="793"/>
                  </a:lnTo>
                  <a:lnTo>
                    <a:pt x="342" y="785"/>
                  </a:lnTo>
                  <a:lnTo>
                    <a:pt x="335" y="777"/>
                  </a:lnTo>
                  <a:lnTo>
                    <a:pt x="330" y="768"/>
                  </a:lnTo>
                  <a:lnTo>
                    <a:pt x="325" y="759"/>
                  </a:lnTo>
                  <a:lnTo>
                    <a:pt x="322" y="748"/>
                  </a:lnTo>
                  <a:lnTo>
                    <a:pt x="319" y="738"/>
                  </a:lnTo>
                  <a:lnTo>
                    <a:pt x="310" y="732"/>
                  </a:lnTo>
                  <a:lnTo>
                    <a:pt x="303" y="725"/>
                  </a:lnTo>
                  <a:lnTo>
                    <a:pt x="295" y="718"/>
                  </a:lnTo>
                  <a:lnTo>
                    <a:pt x="289" y="710"/>
                  </a:lnTo>
                  <a:lnTo>
                    <a:pt x="285" y="702"/>
                  </a:lnTo>
                  <a:lnTo>
                    <a:pt x="280" y="693"/>
                  </a:lnTo>
                  <a:lnTo>
                    <a:pt x="277" y="684"/>
                  </a:lnTo>
                  <a:lnTo>
                    <a:pt x="274" y="673"/>
                  </a:lnTo>
                  <a:lnTo>
                    <a:pt x="265" y="668"/>
                  </a:lnTo>
                  <a:lnTo>
                    <a:pt x="257" y="662"/>
                  </a:lnTo>
                  <a:lnTo>
                    <a:pt x="250" y="655"/>
                  </a:lnTo>
                  <a:lnTo>
                    <a:pt x="244" y="648"/>
                  </a:lnTo>
                  <a:lnTo>
                    <a:pt x="239" y="640"/>
                  </a:lnTo>
                  <a:lnTo>
                    <a:pt x="234" y="631"/>
                  </a:lnTo>
                  <a:lnTo>
                    <a:pt x="230" y="622"/>
                  </a:lnTo>
                  <a:lnTo>
                    <a:pt x="228" y="612"/>
                  </a:lnTo>
                  <a:lnTo>
                    <a:pt x="219" y="607"/>
                  </a:lnTo>
                  <a:lnTo>
                    <a:pt x="210" y="600"/>
                  </a:lnTo>
                  <a:lnTo>
                    <a:pt x="203" y="593"/>
                  </a:lnTo>
                  <a:lnTo>
                    <a:pt x="196" y="585"/>
                  </a:lnTo>
                  <a:lnTo>
                    <a:pt x="190" y="576"/>
                  </a:lnTo>
                  <a:lnTo>
                    <a:pt x="186" y="566"/>
                  </a:lnTo>
                  <a:lnTo>
                    <a:pt x="182" y="557"/>
                  </a:lnTo>
                  <a:lnTo>
                    <a:pt x="180" y="547"/>
                  </a:lnTo>
                  <a:lnTo>
                    <a:pt x="169" y="540"/>
                  </a:lnTo>
                  <a:lnTo>
                    <a:pt x="160" y="533"/>
                  </a:lnTo>
                  <a:lnTo>
                    <a:pt x="152" y="524"/>
                  </a:lnTo>
                  <a:lnTo>
                    <a:pt x="145" y="513"/>
                  </a:lnTo>
                  <a:lnTo>
                    <a:pt x="139" y="503"/>
                  </a:lnTo>
                  <a:lnTo>
                    <a:pt x="135" y="492"/>
                  </a:lnTo>
                  <a:lnTo>
                    <a:pt x="133" y="480"/>
                  </a:lnTo>
                  <a:lnTo>
                    <a:pt x="131" y="467"/>
                  </a:lnTo>
                  <a:lnTo>
                    <a:pt x="134" y="448"/>
                  </a:lnTo>
                  <a:lnTo>
                    <a:pt x="141" y="431"/>
                  </a:lnTo>
                  <a:lnTo>
                    <a:pt x="150" y="416"/>
                  </a:lnTo>
                  <a:lnTo>
                    <a:pt x="162" y="402"/>
                  </a:lnTo>
                  <a:lnTo>
                    <a:pt x="149" y="383"/>
                  </a:lnTo>
                  <a:lnTo>
                    <a:pt x="146" y="380"/>
                  </a:lnTo>
                  <a:lnTo>
                    <a:pt x="145" y="375"/>
                  </a:lnTo>
                  <a:lnTo>
                    <a:pt x="145" y="372"/>
                  </a:lnTo>
                  <a:lnTo>
                    <a:pt x="145" y="367"/>
                  </a:lnTo>
                  <a:lnTo>
                    <a:pt x="147" y="363"/>
                  </a:lnTo>
                  <a:lnTo>
                    <a:pt x="150" y="359"/>
                  </a:lnTo>
                  <a:lnTo>
                    <a:pt x="152" y="357"/>
                  </a:lnTo>
                  <a:lnTo>
                    <a:pt x="156" y="355"/>
                  </a:lnTo>
                  <a:lnTo>
                    <a:pt x="690" y="97"/>
                  </a:lnTo>
                  <a:lnTo>
                    <a:pt x="697" y="96"/>
                  </a:lnTo>
                  <a:lnTo>
                    <a:pt x="703" y="96"/>
                  </a:lnTo>
                  <a:lnTo>
                    <a:pt x="709" y="98"/>
                  </a:lnTo>
                  <a:lnTo>
                    <a:pt x="713" y="102"/>
                  </a:lnTo>
                  <a:lnTo>
                    <a:pt x="1066" y="548"/>
                  </a:lnTo>
                  <a:lnTo>
                    <a:pt x="1112" y="548"/>
                  </a:lnTo>
                  <a:lnTo>
                    <a:pt x="1109" y="492"/>
                  </a:lnTo>
                  <a:lnTo>
                    <a:pt x="1099" y="437"/>
                  </a:lnTo>
                  <a:lnTo>
                    <a:pt x="1085" y="384"/>
                  </a:lnTo>
                  <a:lnTo>
                    <a:pt x="1066" y="335"/>
                  </a:lnTo>
                  <a:lnTo>
                    <a:pt x="1043" y="287"/>
                  </a:lnTo>
                  <a:lnTo>
                    <a:pt x="1014" y="242"/>
                  </a:lnTo>
                  <a:lnTo>
                    <a:pt x="983" y="199"/>
                  </a:lnTo>
                  <a:lnTo>
                    <a:pt x="947" y="160"/>
                  </a:lnTo>
                  <a:lnTo>
                    <a:pt x="907" y="125"/>
                  </a:lnTo>
                  <a:lnTo>
                    <a:pt x="864" y="93"/>
                  </a:lnTo>
                  <a:lnTo>
                    <a:pt x="819" y="66"/>
                  </a:lnTo>
                  <a:lnTo>
                    <a:pt x="771" y="43"/>
                  </a:lnTo>
                  <a:lnTo>
                    <a:pt x="720" y="24"/>
                  </a:lnTo>
                  <a:lnTo>
                    <a:pt x="667" y="12"/>
                  </a:lnTo>
                  <a:lnTo>
                    <a:pt x="613" y="2"/>
                  </a:lnTo>
                  <a:lnTo>
                    <a:pt x="557" y="0"/>
                  </a:lnTo>
                  <a:lnTo>
                    <a:pt x="500" y="3"/>
                  </a:lnTo>
                  <a:lnTo>
                    <a:pt x="445" y="12"/>
                  </a:lnTo>
                  <a:lnTo>
                    <a:pt x="391" y="25"/>
                  </a:lnTo>
                  <a:lnTo>
                    <a:pt x="340" y="44"/>
                  </a:lnTo>
                  <a:lnTo>
                    <a:pt x="292" y="67"/>
                  </a:lnTo>
                  <a:lnTo>
                    <a:pt x="245" y="96"/>
                  </a:lnTo>
                  <a:lnTo>
                    <a:pt x="203" y="128"/>
                  </a:lnTo>
                  <a:lnTo>
                    <a:pt x="162" y="163"/>
                  </a:lnTo>
                  <a:lnTo>
                    <a:pt x="127" y="203"/>
                  </a:lnTo>
                  <a:lnTo>
                    <a:pt x="94" y="245"/>
                  </a:lnTo>
                  <a:lnTo>
                    <a:pt x="67" y="291"/>
                  </a:lnTo>
                  <a:lnTo>
                    <a:pt x="44" y="340"/>
                  </a:lnTo>
                  <a:lnTo>
                    <a:pt x="25" y="391"/>
                  </a:lnTo>
                  <a:lnTo>
                    <a:pt x="12" y="444"/>
                  </a:lnTo>
                  <a:lnTo>
                    <a:pt x="2" y="500"/>
                  </a:lnTo>
                  <a:lnTo>
                    <a:pt x="0" y="556"/>
                  </a:lnTo>
                  <a:lnTo>
                    <a:pt x="2" y="612"/>
                  </a:lnTo>
                  <a:lnTo>
                    <a:pt x="12" y="668"/>
                  </a:lnTo>
                  <a:lnTo>
                    <a:pt x="25" y="721"/>
                  </a:lnTo>
                  <a:lnTo>
                    <a:pt x="44" y="772"/>
                  </a:lnTo>
                  <a:lnTo>
                    <a:pt x="67" y="821"/>
                  </a:lnTo>
                  <a:lnTo>
                    <a:pt x="94" y="867"/>
                  </a:lnTo>
                  <a:lnTo>
                    <a:pt x="127" y="909"/>
                  </a:lnTo>
                  <a:lnTo>
                    <a:pt x="162" y="949"/>
                  </a:lnTo>
                  <a:lnTo>
                    <a:pt x="203" y="984"/>
                  </a:lnTo>
                  <a:lnTo>
                    <a:pt x="245" y="1016"/>
                  </a:lnTo>
                  <a:lnTo>
                    <a:pt x="292" y="1045"/>
                  </a:lnTo>
                  <a:lnTo>
                    <a:pt x="340" y="1068"/>
                  </a:lnTo>
                  <a:lnTo>
                    <a:pt x="391" y="1087"/>
                  </a:lnTo>
                  <a:lnTo>
                    <a:pt x="445" y="1100"/>
                  </a:lnTo>
                  <a:lnTo>
                    <a:pt x="500" y="1109"/>
                  </a:lnTo>
                  <a:lnTo>
                    <a:pt x="557" y="1112"/>
                  </a:lnTo>
                  <a:lnTo>
                    <a:pt x="562" y="1112"/>
                  </a:lnTo>
                  <a:lnTo>
                    <a:pt x="568" y="1111"/>
                  </a:lnTo>
                  <a:lnTo>
                    <a:pt x="574" y="1111"/>
                  </a:lnTo>
                  <a:lnTo>
                    <a:pt x="580" y="1111"/>
                  </a:lnTo>
                  <a:lnTo>
                    <a:pt x="570" y="1100"/>
                  </a:lnTo>
                  <a:lnTo>
                    <a:pt x="562" y="1089"/>
                  </a:lnTo>
                  <a:lnTo>
                    <a:pt x="557" y="1075"/>
                  </a:lnTo>
                  <a:lnTo>
                    <a:pt x="553" y="10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3855" y="2315"/>
              <a:ext cx="20" cy="35"/>
            </a:xfrm>
            <a:custGeom>
              <a:avLst/>
              <a:gdLst>
                <a:gd name="T0" fmla="*/ 0 w 41"/>
                <a:gd name="T1" fmla="*/ 35 h 71"/>
                <a:gd name="T2" fmla="*/ 1 w 41"/>
                <a:gd name="T3" fmla="*/ 46 h 71"/>
                <a:gd name="T4" fmla="*/ 5 w 41"/>
                <a:gd name="T5" fmla="*/ 55 h 71"/>
                <a:gd name="T6" fmla="*/ 9 w 41"/>
                <a:gd name="T7" fmla="*/ 63 h 71"/>
                <a:gd name="T8" fmla="*/ 15 w 41"/>
                <a:gd name="T9" fmla="*/ 71 h 71"/>
                <a:gd name="T10" fmla="*/ 20 w 41"/>
                <a:gd name="T11" fmla="*/ 61 h 71"/>
                <a:gd name="T12" fmla="*/ 26 w 41"/>
                <a:gd name="T13" fmla="*/ 51 h 71"/>
                <a:gd name="T14" fmla="*/ 32 w 41"/>
                <a:gd name="T15" fmla="*/ 42 h 71"/>
                <a:gd name="T16" fmla="*/ 41 w 41"/>
                <a:gd name="T17" fmla="*/ 34 h 71"/>
                <a:gd name="T18" fmla="*/ 15 w 41"/>
                <a:gd name="T19" fmla="*/ 0 h 71"/>
                <a:gd name="T20" fmla="*/ 9 w 41"/>
                <a:gd name="T21" fmla="*/ 8 h 71"/>
                <a:gd name="T22" fmla="*/ 5 w 41"/>
                <a:gd name="T23" fmla="*/ 16 h 71"/>
                <a:gd name="T24" fmla="*/ 1 w 41"/>
                <a:gd name="T25" fmla="*/ 25 h 71"/>
                <a:gd name="T26" fmla="*/ 0 w 41"/>
                <a:gd name="T27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71">
                  <a:moveTo>
                    <a:pt x="0" y="35"/>
                  </a:moveTo>
                  <a:lnTo>
                    <a:pt x="1" y="46"/>
                  </a:lnTo>
                  <a:lnTo>
                    <a:pt x="5" y="55"/>
                  </a:lnTo>
                  <a:lnTo>
                    <a:pt x="9" y="63"/>
                  </a:lnTo>
                  <a:lnTo>
                    <a:pt x="15" y="71"/>
                  </a:lnTo>
                  <a:lnTo>
                    <a:pt x="20" y="61"/>
                  </a:lnTo>
                  <a:lnTo>
                    <a:pt x="26" y="51"/>
                  </a:lnTo>
                  <a:lnTo>
                    <a:pt x="32" y="42"/>
                  </a:lnTo>
                  <a:lnTo>
                    <a:pt x="41" y="34"/>
                  </a:lnTo>
                  <a:lnTo>
                    <a:pt x="15" y="0"/>
                  </a:lnTo>
                  <a:lnTo>
                    <a:pt x="9" y="8"/>
                  </a:lnTo>
                  <a:lnTo>
                    <a:pt x="5" y="16"/>
                  </a:lnTo>
                  <a:lnTo>
                    <a:pt x="1" y="2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3809" y="2251"/>
              <a:ext cx="19" cy="34"/>
            </a:xfrm>
            <a:custGeom>
              <a:avLst/>
              <a:gdLst>
                <a:gd name="T0" fmla="*/ 38 w 38"/>
                <a:gd name="T1" fmla="*/ 33 h 69"/>
                <a:gd name="T2" fmla="*/ 14 w 38"/>
                <a:gd name="T3" fmla="*/ 0 h 69"/>
                <a:gd name="T4" fmla="*/ 8 w 38"/>
                <a:gd name="T5" fmla="*/ 7 h 69"/>
                <a:gd name="T6" fmla="*/ 3 w 38"/>
                <a:gd name="T7" fmla="*/ 15 h 69"/>
                <a:gd name="T8" fmla="*/ 1 w 38"/>
                <a:gd name="T9" fmla="*/ 24 h 69"/>
                <a:gd name="T10" fmla="*/ 0 w 38"/>
                <a:gd name="T11" fmla="*/ 33 h 69"/>
                <a:gd name="T12" fmla="*/ 1 w 38"/>
                <a:gd name="T13" fmla="*/ 43 h 69"/>
                <a:gd name="T14" fmla="*/ 3 w 38"/>
                <a:gd name="T15" fmla="*/ 53 h 69"/>
                <a:gd name="T16" fmla="*/ 8 w 38"/>
                <a:gd name="T17" fmla="*/ 61 h 69"/>
                <a:gd name="T18" fmla="*/ 14 w 38"/>
                <a:gd name="T19" fmla="*/ 69 h 69"/>
                <a:gd name="T20" fmla="*/ 18 w 38"/>
                <a:gd name="T21" fmla="*/ 58 h 69"/>
                <a:gd name="T22" fmla="*/ 24 w 38"/>
                <a:gd name="T23" fmla="*/ 49 h 69"/>
                <a:gd name="T24" fmla="*/ 31 w 38"/>
                <a:gd name="T25" fmla="*/ 41 h 69"/>
                <a:gd name="T26" fmla="*/ 38 w 38"/>
                <a:gd name="T27" fmla="*/ 3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69">
                  <a:moveTo>
                    <a:pt x="38" y="33"/>
                  </a:moveTo>
                  <a:lnTo>
                    <a:pt x="14" y="0"/>
                  </a:lnTo>
                  <a:lnTo>
                    <a:pt x="8" y="7"/>
                  </a:lnTo>
                  <a:lnTo>
                    <a:pt x="3" y="15"/>
                  </a:lnTo>
                  <a:lnTo>
                    <a:pt x="1" y="24"/>
                  </a:lnTo>
                  <a:lnTo>
                    <a:pt x="0" y="33"/>
                  </a:lnTo>
                  <a:lnTo>
                    <a:pt x="1" y="43"/>
                  </a:lnTo>
                  <a:lnTo>
                    <a:pt x="3" y="53"/>
                  </a:lnTo>
                  <a:lnTo>
                    <a:pt x="8" y="61"/>
                  </a:lnTo>
                  <a:lnTo>
                    <a:pt x="14" y="69"/>
                  </a:lnTo>
                  <a:lnTo>
                    <a:pt x="18" y="58"/>
                  </a:lnTo>
                  <a:lnTo>
                    <a:pt x="24" y="49"/>
                  </a:lnTo>
                  <a:lnTo>
                    <a:pt x="31" y="41"/>
                  </a:lnTo>
                  <a:lnTo>
                    <a:pt x="38" y="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3832" y="2283"/>
              <a:ext cx="19" cy="33"/>
            </a:xfrm>
            <a:custGeom>
              <a:avLst/>
              <a:gdLst>
                <a:gd name="T0" fmla="*/ 0 w 37"/>
                <a:gd name="T1" fmla="*/ 34 h 67"/>
                <a:gd name="T2" fmla="*/ 1 w 37"/>
                <a:gd name="T3" fmla="*/ 43 h 67"/>
                <a:gd name="T4" fmla="*/ 4 w 37"/>
                <a:gd name="T5" fmla="*/ 52 h 67"/>
                <a:gd name="T6" fmla="*/ 7 w 37"/>
                <a:gd name="T7" fmla="*/ 60 h 67"/>
                <a:gd name="T8" fmla="*/ 13 w 37"/>
                <a:gd name="T9" fmla="*/ 67 h 67"/>
                <a:gd name="T10" fmla="*/ 18 w 37"/>
                <a:gd name="T11" fmla="*/ 57 h 67"/>
                <a:gd name="T12" fmla="*/ 23 w 37"/>
                <a:gd name="T13" fmla="*/ 47 h 67"/>
                <a:gd name="T14" fmla="*/ 29 w 37"/>
                <a:gd name="T15" fmla="*/ 39 h 67"/>
                <a:gd name="T16" fmla="*/ 37 w 37"/>
                <a:gd name="T17" fmla="*/ 32 h 67"/>
                <a:gd name="T18" fmla="*/ 14 w 37"/>
                <a:gd name="T19" fmla="*/ 0 h 67"/>
                <a:gd name="T20" fmla="*/ 8 w 37"/>
                <a:gd name="T21" fmla="*/ 7 h 67"/>
                <a:gd name="T22" fmla="*/ 4 w 37"/>
                <a:gd name="T23" fmla="*/ 15 h 67"/>
                <a:gd name="T24" fmla="*/ 1 w 37"/>
                <a:gd name="T25" fmla="*/ 24 h 67"/>
                <a:gd name="T26" fmla="*/ 0 w 37"/>
                <a:gd name="T27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67">
                  <a:moveTo>
                    <a:pt x="0" y="34"/>
                  </a:moveTo>
                  <a:lnTo>
                    <a:pt x="1" y="43"/>
                  </a:lnTo>
                  <a:lnTo>
                    <a:pt x="4" y="52"/>
                  </a:lnTo>
                  <a:lnTo>
                    <a:pt x="7" y="60"/>
                  </a:lnTo>
                  <a:lnTo>
                    <a:pt x="13" y="67"/>
                  </a:lnTo>
                  <a:lnTo>
                    <a:pt x="18" y="57"/>
                  </a:lnTo>
                  <a:lnTo>
                    <a:pt x="23" y="47"/>
                  </a:lnTo>
                  <a:lnTo>
                    <a:pt x="29" y="39"/>
                  </a:lnTo>
                  <a:lnTo>
                    <a:pt x="37" y="32"/>
                  </a:lnTo>
                  <a:lnTo>
                    <a:pt x="14" y="0"/>
                  </a:lnTo>
                  <a:lnTo>
                    <a:pt x="8" y="7"/>
                  </a:lnTo>
                  <a:lnTo>
                    <a:pt x="4" y="15"/>
                  </a:lnTo>
                  <a:lnTo>
                    <a:pt x="1" y="2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3785" y="2219"/>
              <a:ext cx="19" cy="35"/>
            </a:xfrm>
            <a:custGeom>
              <a:avLst/>
              <a:gdLst>
                <a:gd name="T0" fmla="*/ 0 w 38"/>
                <a:gd name="T1" fmla="*/ 35 h 70"/>
                <a:gd name="T2" fmla="*/ 1 w 38"/>
                <a:gd name="T3" fmla="*/ 44 h 70"/>
                <a:gd name="T4" fmla="*/ 3 w 38"/>
                <a:gd name="T5" fmla="*/ 53 h 70"/>
                <a:gd name="T6" fmla="*/ 8 w 38"/>
                <a:gd name="T7" fmla="*/ 61 h 70"/>
                <a:gd name="T8" fmla="*/ 14 w 38"/>
                <a:gd name="T9" fmla="*/ 70 h 70"/>
                <a:gd name="T10" fmla="*/ 18 w 38"/>
                <a:gd name="T11" fmla="*/ 59 h 70"/>
                <a:gd name="T12" fmla="*/ 23 w 38"/>
                <a:gd name="T13" fmla="*/ 49 h 70"/>
                <a:gd name="T14" fmla="*/ 30 w 38"/>
                <a:gd name="T15" fmla="*/ 41 h 70"/>
                <a:gd name="T16" fmla="*/ 38 w 38"/>
                <a:gd name="T17" fmla="*/ 33 h 70"/>
                <a:gd name="T18" fmla="*/ 15 w 38"/>
                <a:gd name="T19" fmla="*/ 0 h 70"/>
                <a:gd name="T20" fmla="*/ 9 w 38"/>
                <a:gd name="T21" fmla="*/ 7 h 70"/>
                <a:gd name="T22" fmla="*/ 4 w 38"/>
                <a:gd name="T23" fmla="*/ 15 h 70"/>
                <a:gd name="T24" fmla="*/ 1 w 38"/>
                <a:gd name="T25" fmla="*/ 25 h 70"/>
                <a:gd name="T26" fmla="*/ 0 w 38"/>
                <a:gd name="T27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70">
                  <a:moveTo>
                    <a:pt x="0" y="35"/>
                  </a:moveTo>
                  <a:lnTo>
                    <a:pt x="1" y="44"/>
                  </a:lnTo>
                  <a:lnTo>
                    <a:pt x="3" y="53"/>
                  </a:lnTo>
                  <a:lnTo>
                    <a:pt x="8" y="61"/>
                  </a:lnTo>
                  <a:lnTo>
                    <a:pt x="14" y="70"/>
                  </a:lnTo>
                  <a:lnTo>
                    <a:pt x="18" y="59"/>
                  </a:lnTo>
                  <a:lnTo>
                    <a:pt x="23" y="49"/>
                  </a:lnTo>
                  <a:lnTo>
                    <a:pt x="30" y="41"/>
                  </a:lnTo>
                  <a:lnTo>
                    <a:pt x="38" y="33"/>
                  </a:lnTo>
                  <a:lnTo>
                    <a:pt x="15" y="0"/>
                  </a:lnTo>
                  <a:lnTo>
                    <a:pt x="9" y="7"/>
                  </a:lnTo>
                  <a:lnTo>
                    <a:pt x="4" y="15"/>
                  </a:lnTo>
                  <a:lnTo>
                    <a:pt x="1" y="2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3787" y="2179"/>
              <a:ext cx="23" cy="15"/>
            </a:xfrm>
            <a:custGeom>
              <a:avLst/>
              <a:gdLst>
                <a:gd name="T0" fmla="*/ 41 w 46"/>
                <a:gd name="T1" fmla="*/ 22 h 31"/>
                <a:gd name="T2" fmla="*/ 37 w 46"/>
                <a:gd name="T3" fmla="*/ 17 h 31"/>
                <a:gd name="T4" fmla="*/ 33 w 46"/>
                <a:gd name="T5" fmla="*/ 13 h 31"/>
                <a:gd name="T6" fmla="*/ 28 w 46"/>
                <a:gd name="T7" fmla="*/ 9 h 31"/>
                <a:gd name="T8" fmla="*/ 23 w 46"/>
                <a:gd name="T9" fmla="*/ 6 h 31"/>
                <a:gd name="T10" fmla="*/ 18 w 46"/>
                <a:gd name="T11" fmla="*/ 3 h 31"/>
                <a:gd name="T12" fmla="*/ 12 w 46"/>
                <a:gd name="T13" fmla="*/ 1 h 31"/>
                <a:gd name="T14" fmla="*/ 6 w 46"/>
                <a:gd name="T15" fmla="*/ 0 h 31"/>
                <a:gd name="T16" fmla="*/ 0 w 46"/>
                <a:gd name="T17" fmla="*/ 0 h 31"/>
                <a:gd name="T18" fmla="*/ 23 w 46"/>
                <a:gd name="T19" fmla="*/ 31 h 31"/>
                <a:gd name="T20" fmla="*/ 29 w 46"/>
                <a:gd name="T21" fmla="*/ 30 h 31"/>
                <a:gd name="T22" fmla="*/ 35 w 46"/>
                <a:gd name="T23" fmla="*/ 27 h 31"/>
                <a:gd name="T24" fmla="*/ 41 w 46"/>
                <a:gd name="T25" fmla="*/ 26 h 31"/>
                <a:gd name="T26" fmla="*/ 46 w 46"/>
                <a:gd name="T27" fmla="*/ 26 h 31"/>
                <a:gd name="T28" fmla="*/ 45 w 46"/>
                <a:gd name="T29" fmla="*/ 25 h 31"/>
                <a:gd name="T30" fmla="*/ 43 w 46"/>
                <a:gd name="T31" fmla="*/ 24 h 31"/>
                <a:gd name="T32" fmla="*/ 42 w 46"/>
                <a:gd name="T33" fmla="*/ 23 h 31"/>
                <a:gd name="T34" fmla="*/ 41 w 46"/>
                <a:gd name="T35" fmla="*/ 2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31">
                  <a:moveTo>
                    <a:pt x="41" y="22"/>
                  </a:moveTo>
                  <a:lnTo>
                    <a:pt x="37" y="17"/>
                  </a:lnTo>
                  <a:lnTo>
                    <a:pt x="33" y="13"/>
                  </a:lnTo>
                  <a:lnTo>
                    <a:pt x="28" y="9"/>
                  </a:lnTo>
                  <a:lnTo>
                    <a:pt x="23" y="6"/>
                  </a:lnTo>
                  <a:lnTo>
                    <a:pt x="18" y="3"/>
                  </a:lnTo>
                  <a:lnTo>
                    <a:pt x="12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23" y="31"/>
                  </a:lnTo>
                  <a:lnTo>
                    <a:pt x="29" y="30"/>
                  </a:lnTo>
                  <a:lnTo>
                    <a:pt x="35" y="27"/>
                  </a:lnTo>
                  <a:lnTo>
                    <a:pt x="41" y="26"/>
                  </a:lnTo>
                  <a:lnTo>
                    <a:pt x="46" y="26"/>
                  </a:lnTo>
                  <a:lnTo>
                    <a:pt x="45" y="25"/>
                  </a:lnTo>
                  <a:lnTo>
                    <a:pt x="43" y="24"/>
                  </a:lnTo>
                  <a:lnTo>
                    <a:pt x="42" y="23"/>
                  </a:lnTo>
                  <a:lnTo>
                    <a:pt x="41" y="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20227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e-AT" dirty="0" smtClean="0"/>
              <a:t>Beispiel Cisco Packet Tracer 6.0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C6AB-93B6-4B86-B0DC-2AC9EFE698EB}" type="datetime1">
              <a:rPr lang="de-DE" smtClean="0"/>
              <a:t>21.05.2014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Monica Deutsch, Georg Mittenecker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E68C68F6-CEB4-C040-B3A3-CADDD499EB7C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998" y="1268315"/>
            <a:ext cx="2258225" cy="169989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106" y="1662015"/>
            <a:ext cx="8463817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8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C6AB-93B6-4B86-B0DC-2AC9EFE698EB}" type="datetime1">
              <a:rPr lang="de-DE" smtClean="0"/>
              <a:t>21.05.2014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Monica Deutsch, Georg Mittenecker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E68C68F6-CEB4-C040-B3A3-CADDD499EB7C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/>
          <a:srcRect t="12905"/>
          <a:stretch/>
        </p:blipFill>
        <p:spPr>
          <a:xfrm>
            <a:off x="-87922" y="1072665"/>
            <a:ext cx="9305832" cy="497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9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Beispiel Cisco Packet Tracer </a:t>
            </a:r>
            <a:r>
              <a:rPr lang="de-AT" dirty="0" smtClean="0"/>
              <a:t>6.0</a:t>
            </a:r>
            <a:br>
              <a:rPr lang="de-AT" dirty="0" smtClean="0"/>
            </a:br>
            <a:r>
              <a:rPr lang="de-AT" dirty="0" smtClean="0">
                <a:sym typeface="Wingdings 3" panose="05040102010807070707" pitchFamily="18" charset="2"/>
              </a:rPr>
              <a:t>  </a:t>
            </a:r>
            <a:r>
              <a:rPr lang="de-AT" dirty="0" smtClean="0"/>
              <a:t>Möglichkeiten &amp; Einschränkungen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C6AB-93B6-4B86-B0DC-2AC9EFE698EB}" type="datetime1">
              <a:rPr lang="de-DE" smtClean="0"/>
              <a:t>21.05.2014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Monica Deutsch, Georg Mittenecker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E68C68F6-CEB4-C040-B3A3-CADDD499EB7C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3"/>
          <a:srcRect t="149" b="8237"/>
          <a:stretch/>
        </p:blipFill>
        <p:spPr>
          <a:xfrm>
            <a:off x="4965638" y="2225895"/>
            <a:ext cx="3110400" cy="3443385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4"/>
          <a:srcRect t="357"/>
          <a:stretch/>
        </p:blipFill>
        <p:spPr>
          <a:xfrm>
            <a:off x="1062557" y="2233515"/>
            <a:ext cx="3110400" cy="398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1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Beispiel Cisco Packet Tracer 6.0</a:t>
            </a:r>
            <a:br>
              <a:rPr lang="de-AT" dirty="0"/>
            </a:br>
            <a:r>
              <a:rPr lang="de-AT" dirty="0" smtClean="0">
                <a:sym typeface="Wingdings 3" panose="05040102010807070707" pitchFamily="18" charset="2"/>
              </a:rPr>
              <a:t>  Adresszuweisung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C6AB-93B6-4B86-B0DC-2AC9EFE698EB}" type="datetime1">
              <a:rPr lang="de-DE" smtClean="0"/>
              <a:t>21.05.2014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Monica Deutsch, Georg Mittenecker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E68C68F6-CEB4-C040-B3A3-CADDD499EB7C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/>
          <a:srcRect t="55079"/>
          <a:stretch/>
        </p:blipFill>
        <p:spPr>
          <a:xfrm>
            <a:off x="1103180" y="2152177"/>
            <a:ext cx="3072039" cy="123974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/>
          <a:srcRect r="55319" b="76198"/>
          <a:stretch/>
        </p:blipFill>
        <p:spPr>
          <a:xfrm>
            <a:off x="5575648" y="3701479"/>
            <a:ext cx="1896077" cy="1186907"/>
          </a:xfrm>
          <a:prstGeom prst="rect">
            <a:avLst/>
          </a:prstGeom>
        </p:spPr>
      </p:pic>
      <p:pic>
        <p:nvPicPr>
          <p:cNvPr id="15" name="Inhaltsplatzhalter 14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b="8064"/>
          <a:stretch/>
        </p:blipFill>
        <p:spPr>
          <a:xfrm>
            <a:off x="352251" y="3476540"/>
            <a:ext cx="3766410" cy="274899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6"/>
          <a:srcRect b="84744"/>
          <a:stretch/>
        </p:blipFill>
        <p:spPr>
          <a:xfrm>
            <a:off x="4529598" y="5329505"/>
            <a:ext cx="4243607" cy="760783"/>
          </a:xfrm>
          <a:prstGeom prst="rect">
            <a:avLst/>
          </a:prstGeom>
        </p:spPr>
      </p:pic>
      <p:pic>
        <p:nvPicPr>
          <p:cNvPr id="19" name="Grafik 1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2178" y="2227784"/>
            <a:ext cx="3823018" cy="1073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309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Beispiel Cisco Packet Tracer 6.0</a:t>
            </a:r>
            <a:br>
              <a:rPr lang="de-AT" dirty="0"/>
            </a:br>
            <a:r>
              <a:rPr lang="de-AT" dirty="0" smtClean="0">
                <a:sym typeface="Wingdings 3" panose="05040102010807070707" pitchFamily="18" charset="2"/>
              </a:rPr>
              <a:t>  Routing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C6AB-93B6-4B86-B0DC-2AC9EFE698EB}" type="datetime1">
              <a:rPr lang="de-DE" smtClean="0"/>
              <a:t>21.05.2014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Monica Deutsch, Georg Mittenecker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E68C68F6-CEB4-C040-B3A3-CADDD499EB7C}" type="slidenum">
              <a:rPr lang="de-DE" smtClean="0"/>
              <a:pPr/>
              <a:t>22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642" y="2315432"/>
            <a:ext cx="4712746" cy="377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1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Beispiel Cisco Packet Tracer 6.0</a:t>
            </a:r>
            <a:br>
              <a:rPr lang="de-AT" dirty="0"/>
            </a:br>
            <a:r>
              <a:rPr lang="de-AT" dirty="0" smtClean="0">
                <a:sym typeface="Wingdings 3" panose="05040102010807070707" pitchFamily="18" charset="2"/>
              </a:rPr>
              <a:t>  Tunneling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C6AB-93B6-4B86-B0DC-2AC9EFE698EB}" type="datetime1">
              <a:rPr lang="de-DE" smtClean="0"/>
              <a:t>21.05.2014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Monica Deutsch, Georg Mittenecker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E68C68F6-CEB4-C040-B3A3-CADDD499EB7C}" type="slidenum">
              <a:rPr lang="de-DE" smtClean="0"/>
              <a:pPr/>
              <a:t>23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r="24140" b="37473"/>
          <a:stretch/>
        </p:blipFill>
        <p:spPr>
          <a:xfrm>
            <a:off x="362748" y="2233515"/>
            <a:ext cx="4732822" cy="3096986"/>
          </a:xfrm>
          <a:prstGeom prst="rect">
            <a:avLst/>
          </a:prstGeom>
        </p:spPr>
      </p:pic>
      <p:grpSp>
        <p:nvGrpSpPr>
          <p:cNvPr id="10" name="Gruppieren 9"/>
          <p:cNvGrpSpPr/>
          <p:nvPr/>
        </p:nvGrpSpPr>
        <p:grpSpPr>
          <a:xfrm>
            <a:off x="6024075" y="2019940"/>
            <a:ext cx="2857279" cy="4006377"/>
            <a:chOff x="0" y="23257"/>
            <a:chExt cx="2879395" cy="4037367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7" r="10" b="1010"/>
            <a:stretch/>
          </p:blipFill>
          <p:spPr bwMode="auto">
            <a:xfrm>
              <a:off x="0" y="23257"/>
              <a:ext cx="2879395" cy="40373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Ellipse 11"/>
            <p:cNvSpPr/>
            <p:nvPr/>
          </p:nvSpPr>
          <p:spPr>
            <a:xfrm rot="840000">
              <a:off x="1916582" y="416966"/>
              <a:ext cx="241200" cy="2070000"/>
            </a:xfrm>
            <a:prstGeom prst="ellipse">
              <a:avLst/>
            </a:prstGeom>
            <a:solidFill>
              <a:srgbClr val="C00000">
                <a:alpha val="20000"/>
              </a:srgb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5"/>
          <a:srcRect l="2491" t="73077" r="41478" b="12008"/>
          <a:stretch/>
        </p:blipFill>
        <p:spPr>
          <a:xfrm>
            <a:off x="2064147" y="5407158"/>
            <a:ext cx="3495675" cy="7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3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Beispiel Cisco Packet Tracer 6.0</a:t>
            </a:r>
            <a:br>
              <a:rPr lang="de-AT" dirty="0"/>
            </a:br>
            <a:r>
              <a:rPr lang="de-AT" dirty="0" smtClean="0">
                <a:sym typeface="Wingdings 3" panose="05040102010807070707" pitchFamily="18" charset="2"/>
              </a:rPr>
              <a:t>  Paketfilter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C6AB-93B6-4B86-B0DC-2AC9EFE698EB}" type="datetime1">
              <a:rPr lang="de-DE" smtClean="0"/>
              <a:t>21.05.2014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Monica Deutsch, Georg Mittenecker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E68C68F6-CEB4-C040-B3A3-CADDD499EB7C}" type="slidenum">
              <a:rPr lang="de-DE" smtClean="0"/>
              <a:pPr/>
              <a:t>24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/>
          <a:srcRect r="26788" b="71018"/>
          <a:stretch/>
        </p:blipFill>
        <p:spPr>
          <a:xfrm>
            <a:off x="3890581" y="1648322"/>
            <a:ext cx="4567620" cy="216149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4"/>
          <a:srcRect r="27803" b="66347"/>
          <a:stretch/>
        </p:blipFill>
        <p:spPr>
          <a:xfrm>
            <a:off x="309009" y="3740634"/>
            <a:ext cx="4504291" cy="2509838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5465412" y="3924178"/>
            <a:ext cx="2754630" cy="2203450"/>
            <a:chOff x="0" y="47625"/>
            <a:chExt cx="2875280" cy="2300025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01" b="1332"/>
            <a:stretch/>
          </p:blipFill>
          <p:spPr bwMode="auto">
            <a:xfrm>
              <a:off x="0" y="47625"/>
              <a:ext cx="2875280" cy="2300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Ellipse 8"/>
            <p:cNvSpPr/>
            <p:nvPr/>
          </p:nvSpPr>
          <p:spPr>
            <a:xfrm>
              <a:off x="1411794" y="713433"/>
              <a:ext cx="137795" cy="137795"/>
            </a:xfrm>
            <a:prstGeom prst="ellipse">
              <a:avLst/>
            </a:prstGeom>
            <a:solidFill>
              <a:srgbClr val="C00000">
                <a:alpha val="20000"/>
              </a:srgb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1652954" y="1075174"/>
              <a:ext cx="137160" cy="137160"/>
            </a:xfrm>
            <a:prstGeom prst="ellipse">
              <a:avLst/>
            </a:prstGeom>
            <a:solidFill>
              <a:srgbClr val="C00000">
                <a:alpha val="20000"/>
              </a:srgb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1929284" y="1065126"/>
              <a:ext cx="137160" cy="137160"/>
            </a:xfrm>
            <a:prstGeom prst="ellipse">
              <a:avLst/>
            </a:prstGeom>
            <a:solidFill>
              <a:srgbClr val="C00000">
                <a:alpha val="20000"/>
              </a:srgb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83348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9875" y="1090515"/>
            <a:ext cx="8602280" cy="696450"/>
          </a:xfrm>
        </p:spPr>
        <p:txBody>
          <a:bodyPr>
            <a:normAutofit/>
          </a:bodyPr>
          <a:lstStyle/>
          <a:p>
            <a:r>
              <a:rPr lang="de-AT" sz="3600" dirty="0" smtClean="0"/>
              <a:t>Warum Simulation?</a:t>
            </a:r>
            <a:endParaRPr lang="de-AT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9875" y="1978212"/>
            <a:ext cx="8604250" cy="3845672"/>
          </a:xfrm>
        </p:spPr>
        <p:txBody>
          <a:bodyPr>
            <a:noAutofit/>
          </a:bodyPr>
          <a:lstStyle/>
          <a:p>
            <a:r>
              <a:rPr lang="de-AT" dirty="0" smtClean="0"/>
              <a:t>Anwendungsmöglichkeiten</a:t>
            </a:r>
          </a:p>
          <a:p>
            <a:pPr lvl="1"/>
            <a:r>
              <a:rPr lang="de-AT" b="1" dirty="0" smtClean="0">
                <a:solidFill>
                  <a:srgbClr val="C00000"/>
                </a:solidFill>
              </a:rPr>
              <a:t>Schulungen und Trainings</a:t>
            </a:r>
            <a:r>
              <a:rPr lang="de-AT" dirty="0" smtClean="0"/>
              <a:t>: Hauptzweck bei Cisco </a:t>
            </a:r>
            <a:r>
              <a:rPr lang="de-AT" dirty="0" err="1" smtClean="0"/>
              <a:t>PacketTracer</a:t>
            </a:r>
            <a:endParaRPr lang="de-AT" dirty="0" smtClean="0"/>
          </a:p>
          <a:p>
            <a:pPr lvl="1"/>
            <a:r>
              <a:rPr lang="de-AT" b="1" dirty="0" smtClean="0">
                <a:solidFill>
                  <a:srgbClr val="C00000"/>
                </a:solidFill>
              </a:rPr>
              <a:t>Frühe Tests bei grundsätzlichen Entscheidungen</a:t>
            </a:r>
            <a:r>
              <a:rPr lang="de-AT" dirty="0" smtClean="0"/>
              <a:t>: z.B. Subnetz-Struktur, Adressierungs-Möglichkeiten..</a:t>
            </a:r>
          </a:p>
          <a:p>
            <a:pPr lvl="1"/>
            <a:r>
              <a:rPr lang="de-AT" b="1" dirty="0" smtClean="0">
                <a:solidFill>
                  <a:srgbClr val="C00000"/>
                </a:solidFill>
              </a:rPr>
              <a:t>IPv6 F&amp;E</a:t>
            </a:r>
            <a:r>
              <a:rPr lang="de-AT" dirty="0" smtClean="0"/>
              <a:t>: z.B. Protokolle verifizieren; spezifische Skalierungs- und Performance-Probleme im Detail untersuchen..</a:t>
            </a:r>
          </a:p>
          <a:p>
            <a:r>
              <a:rPr lang="de-AT" b="1" dirty="0" smtClean="0"/>
              <a:t>Beispiele</a:t>
            </a:r>
          </a:p>
          <a:p>
            <a:pPr lvl="1"/>
            <a:r>
              <a:rPr lang="de-AT" dirty="0" smtClean="0"/>
              <a:t>Konfiguration verstehen, üben und ausprobieren</a:t>
            </a:r>
          </a:p>
          <a:p>
            <a:pPr lvl="1"/>
            <a:r>
              <a:rPr lang="de-AT" dirty="0" smtClean="0"/>
              <a:t>Migrations-Schritte planen und testen</a:t>
            </a:r>
          </a:p>
          <a:p>
            <a:pPr lvl="1"/>
            <a:r>
              <a:rPr lang="de-AT" dirty="0" smtClean="0"/>
              <a:t>Neue Implementierungen (weiter-)entwickeln und optimieren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C6AB-93B6-4B86-B0DC-2AC9EFE698EB}" type="datetime1">
              <a:rPr lang="de-DE" smtClean="0"/>
              <a:t>21.05.2014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Monica Deutsch, Georg Mittenecker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E68C68F6-CEB4-C040-B3A3-CADDD499EB7C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912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 descr="7320_42breite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9" b="8559"/>
          <a:stretch>
            <a:fillRect/>
          </a:stretch>
        </p:blipFill>
        <p:spPr>
          <a:xfrm>
            <a:off x="0" y="1590675"/>
            <a:ext cx="9144000" cy="5267325"/>
          </a:xfr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9704-FB21-8A4A-B4A7-B1A13FAE1A81}" type="datetime1">
              <a:rPr lang="de-AT" smtClean="0">
                <a:solidFill>
                  <a:schemeClr val="bg1"/>
                </a:solidFill>
              </a:rPr>
              <a:t>21.05.2014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Monica Deutsch, Georg Mittenecker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95120" y="6356350"/>
            <a:ext cx="2133600" cy="365125"/>
          </a:xfrm>
        </p:spPr>
        <p:txBody>
          <a:bodyPr/>
          <a:lstStyle/>
          <a:p>
            <a:fld id="{E68C68F6-CEB4-C040-B3A3-CADDD499EB7C}" type="slidenum">
              <a:rPr lang="de-DE" smtClean="0">
                <a:solidFill>
                  <a:schemeClr val="bg1"/>
                </a:solidFill>
              </a:rPr>
              <a:t>26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3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AT" sz="3600" dirty="0" smtClean="0"/>
              <a:t>NW </a:t>
            </a:r>
            <a:r>
              <a:rPr lang="de-AT" sz="3600" dirty="0" err="1" smtClean="0"/>
              <a:t>Planning</a:t>
            </a:r>
            <a:r>
              <a:rPr lang="de-AT" sz="3600" dirty="0" smtClean="0"/>
              <a:t> </a:t>
            </a:r>
            <a:r>
              <a:rPr lang="de-AT" sz="3600" dirty="0" err="1" smtClean="0"/>
              <a:t>and</a:t>
            </a:r>
            <a:r>
              <a:rPr lang="de-AT" sz="3600" dirty="0" smtClean="0"/>
              <a:t> Analysis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2214563"/>
            <a:ext cx="7772400" cy="3657600"/>
          </a:xfrm>
        </p:spPr>
        <p:txBody>
          <a:bodyPr/>
          <a:lstStyle/>
          <a:p>
            <a:pPr eaLnBrk="1" hangingPunct="1"/>
            <a:r>
              <a:rPr lang="de-AT" dirty="0" smtClean="0"/>
              <a:t>„</a:t>
            </a:r>
            <a:r>
              <a:rPr lang="de-AT" b="1" dirty="0" smtClean="0">
                <a:solidFill>
                  <a:srgbClr val="CC0000"/>
                </a:solidFill>
              </a:rPr>
              <a:t>Expert Knowledge</a:t>
            </a:r>
            <a:r>
              <a:rPr lang="de-AT" dirty="0" smtClean="0"/>
              <a:t>“ </a:t>
            </a:r>
            <a:r>
              <a:rPr lang="de-AT" dirty="0" err="1" smtClean="0"/>
              <a:t>and</a:t>
            </a:r>
            <a:r>
              <a:rPr lang="de-AT" dirty="0" smtClean="0"/>
              <a:t> „</a:t>
            </a:r>
            <a:r>
              <a:rPr lang="de-AT" b="1" dirty="0" smtClean="0">
                <a:solidFill>
                  <a:srgbClr val="CC0000"/>
                </a:solidFill>
              </a:rPr>
              <a:t>Rules </a:t>
            </a:r>
            <a:r>
              <a:rPr lang="de-AT" b="1" dirty="0" err="1" smtClean="0">
                <a:solidFill>
                  <a:srgbClr val="CC0000"/>
                </a:solidFill>
              </a:rPr>
              <a:t>of</a:t>
            </a:r>
            <a:r>
              <a:rPr lang="de-AT" b="1" dirty="0" smtClean="0">
                <a:solidFill>
                  <a:srgbClr val="CC0000"/>
                </a:solidFill>
              </a:rPr>
              <a:t> Thumb</a:t>
            </a:r>
            <a:r>
              <a:rPr lang="de-AT" dirty="0" smtClean="0"/>
              <a:t>“</a:t>
            </a:r>
          </a:p>
          <a:p>
            <a:pPr lvl="1" eaLnBrk="1" hangingPunct="1"/>
            <a:r>
              <a:rPr lang="de-AT" sz="2400" dirty="0" err="1" smtClean="0"/>
              <a:t>Widely</a:t>
            </a:r>
            <a:r>
              <a:rPr lang="de-AT" sz="2400" dirty="0" smtClean="0"/>
              <a:t> </a:t>
            </a:r>
            <a:r>
              <a:rPr lang="de-AT" sz="2400" dirty="0" err="1" smtClean="0"/>
              <a:t>used</a:t>
            </a:r>
            <a:r>
              <a:rPr lang="de-AT" sz="2400" dirty="0" smtClean="0"/>
              <a:t>, </a:t>
            </a:r>
            <a:r>
              <a:rPr lang="de-AT" sz="2400" dirty="0" err="1" smtClean="0"/>
              <a:t>often</a:t>
            </a:r>
            <a:r>
              <a:rPr lang="de-AT" sz="2400" dirty="0" smtClean="0"/>
              <a:t> </a:t>
            </a:r>
            <a:r>
              <a:rPr lang="de-AT" sz="2400" dirty="0" err="1" smtClean="0"/>
              <a:t>without</a:t>
            </a:r>
            <a:r>
              <a:rPr lang="de-AT" sz="2400" dirty="0" smtClean="0"/>
              <a:t> </a:t>
            </a:r>
            <a:r>
              <a:rPr lang="de-AT" sz="2400" dirty="0" err="1" smtClean="0"/>
              <a:t>systematics</a:t>
            </a:r>
            <a:endParaRPr lang="de-AT" sz="2400" dirty="0" smtClean="0"/>
          </a:p>
          <a:p>
            <a:pPr eaLnBrk="1" hangingPunct="1"/>
            <a:r>
              <a:rPr lang="de-AT" dirty="0" smtClean="0"/>
              <a:t>(</a:t>
            </a:r>
            <a:r>
              <a:rPr lang="de-AT" dirty="0" err="1" smtClean="0"/>
              <a:t>mathematical</a:t>
            </a:r>
            <a:r>
              <a:rPr lang="de-AT" dirty="0" smtClean="0"/>
              <a:t>) </a:t>
            </a:r>
            <a:r>
              <a:rPr lang="de-AT" b="1" dirty="0" err="1" smtClean="0">
                <a:solidFill>
                  <a:srgbClr val="CC0000"/>
                </a:solidFill>
              </a:rPr>
              <a:t>analytical</a:t>
            </a:r>
            <a:r>
              <a:rPr lang="de-AT" b="1" dirty="0" smtClean="0">
                <a:solidFill>
                  <a:srgbClr val="CC0000"/>
                </a:solidFill>
              </a:rPr>
              <a:t> </a:t>
            </a:r>
            <a:r>
              <a:rPr lang="de-AT" b="1" dirty="0" err="1" smtClean="0">
                <a:solidFill>
                  <a:srgbClr val="CC0000"/>
                </a:solidFill>
              </a:rPr>
              <a:t>models</a:t>
            </a:r>
            <a:endParaRPr lang="de-AT" b="1" dirty="0" smtClean="0">
              <a:solidFill>
                <a:srgbClr val="CC0000"/>
              </a:solidFill>
            </a:endParaRPr>
          </a:p>
          <a:p>
            <a:pPr lvl="1" eaLnBrk="1" hangingPunct="1"/>
            <a:r>
              <a:rPr lang="de-AT" sz="2400" dirty="0" err="1" smtClean="0"/>
              <a:t>Highest</a:t>
            </a:r>
            <a:r>
              <a:rPr lang="de-AT" sz="2400" dirty="0" smtClean="0"/>
              <a:t> </a:t>
            </a:r>
            <a:r>
              <a:rPr lang="de-AT" sz="2400" dirty="0" err="1" smtClean="0"/>
              <a:t>abstraction</a:t>
            </a:r>
            <a:r>
              <a:rPr lang="de-AT" sz="2400" dirty="0" smtClean="0"/>
              <a:t> </a:t>
            </a:r>
            <a:r>
              <a:rPr lang="de-AT" sz="2400" dirty="0" err="1" smtClean="0"/>
              <a:t>level</a:t>
            </a:r>
            <a:endParaRPr lang="de-AT" sz="2400" dirty="0" smtClean="0"/>
          </a:p>
          <a:p>
            <a:pPr eaLnBrk="1" hangingPunct="1"/>
            <a:r>
              <a:rPr lang="de-AT" b="1" dirty="0" smtClean="0">
                <a:solidFill>
                  <a:srgbClr val="C00000"/>
                </a:solidFill>
              </a:rPr>
              <a:t>Prototyps</a:t>
            </a:r>
            <a:r>
              <a:rPr lang="de-AT" dirty="0" smtClean="0">
                <a:solidFill>
                  <a:srgbClr val="C00000"/>
                </a:solidFill>
              </a:rPr>
              <a:t> </a:t>
            </a:r>
            <a:r>
              <a:rPr lang="de-AT" dirty="0" err="1" smtClean="0"/>
              <a:t>and</a:t>
            </a:r>
            <a:r>
              <a:rPr lang="de-AT" dirty="0" smtClean="0"/>
              <a:t> Test Systems</a:t>
            </a:r>
          </a:p>
          <a:p>
            <a:pPr lvl="1" eaLnBrk="1" hangingPunct="1"/>
            <a:r>
              <a:rPr lang="de-AT" sz="2400" dirty="0" smtClean="0"/>
              <a:t>High </a:t>
            </a:r>
            <a:r>
              <a:rPr lang="de-AT" sz="2400" dirty="0" err="1" smtClean="0"/>
              <a:t>accuracy</a:t>
            </a:r>
            <a:r>
              <a:rPr lang="de-AT" sz="2400" dirty="0" smtClean="0"/>
              <a:t>, </a:t>
            </a:r>
            <a:r>
              <a:rPr lang="de-AT" sz="2400" dirty="0" err="1" smtClean="0"/>
              <a:t>low</a:t>
            </a:r>
            <a:r>
              <a:rPr lang="de-AT" sz="2400" dirty="0" smtClean="0"/>
              <a:t> </a:t>
            </a:r>
            <a:r>
              <a:rPr lang="de-AT" sz="2400" dirty="0" err="1" smtClean="0"/>
              <a:t>flexibility</a:t>
            </a:r>
            <a:endParaRPr lang="de-AT" sz="2400" dirty="0" smtClean="0"/>
          </a:p>
          <a:p>
            <a:pPr eaLnBrk="1" hangingPunct="1"/>
            <a:r>
              <a:rPr lang="de-AT" b="1" dirty="0" err="1" smtClean="0">
                <a:solidFill>
                  <a:srgbClr val="CC0000"/>
                </a:solidFill>
              </a:rPr>
              <a:t>Simulations</a:t>
            </a:r>
            <a:endParaRPr lang="de-AT" b="1" dirty="0" smtClean="0">
              <a:solidFill>
                <a:srgbClr val="CC0000"/>
              </a:solidFill>
            </a:endParaRPr>
          </a:p>
          <a:p>
            <a:pPr lvl="1" eaLnBrk="1" hangingPunct="1"/>
            <a:r>
              <a:rPr lang="de-AT" sz="2400" dirty="0" err="1" smtClean="0"/>
              <a:t>Between</a:t>
            </a:r>
            <a:r>
              <a:rPr lang="de-AT" sz="2400" dirty="0" smtClean="0"/>
              <a:t> </a:t>
            </a:r>
            <a:r>
              <a:rPr lang="de-AT" sz="2400" dirty="0" err="1" smtClean="0"/>
              <a:t>the</a:t>
            </a:r>
            <a:r>
              <a:rPr lang="de-AT" sz="2400" dirty="0" smtClean="0"/>
              <a:t> </a:t>
            </a:r>
            <a:r>
              <a:rPr lang="de-AT" sz="2400" dirty="0" err="1" smtClean="0"/>
              <a:t>other</a:t>
            </a:r>
            <a:r>
              <a:rPr lang="de-AT" sz="2400" dirty="0" smtClean="0"/>
              <a:t> </a:t>
            </a:r>
            <a:r>
              <a:rPr lang="de-AT" sz="2400" dirty="0" err="1" smtClean="0"/>
              <a:t>two</a:t>
            </a:r>
            <a:r>
              <a:rPr lang="de-AT" sz="2400" dirty="0" smtClean="0"/>
              <a:t> </a:t>
            </a:r>
            <a:r>
              <a:rPr lang="de-AT" sz="2400" dirty="0" err="1" smtClean="0"/>
              <a:t>methods</a:t>
            </a:r>
            <a:endParaRPr lang="de-AT" sz="2400" dirty="0" smtClean="0"/>
          </a:p>
        </p:txBody>
      </p:sp>
      <p:sp>
        <p:nvSpPr>
          <p:cNvPr id="13317" name="Foliennummernplatzhalter 5"/>
          <p:cNvSpPr txBox="1">
            <a:spLocks/>
          </p:cNvSpPr>
          <p:nvPr/>
        </p:nvSpPr>
        <p:spPr bwMode="auto">
          <a:xfrm>
            <a:off x="6553200" y="6400800"/>
            <a:ext cx="21336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B971308-424D-4B5A-A682-C82A94E0A5BD}" type="slidenum">
              <a:rPr lang="de-DE" sz="1000"/>
              <a:pPr algn="r"/>
              <a:t>27</a:t>
            </a:fld>
            <a:endParaRPr lang="de-DE" sz="1200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264980" y="6356350"/>
            <a:ext cx="2133600" cy="365125"/>
          </a:xfrm>
        </p:spPr>
        <p:txBody>
          <a:bodyPr/>
          <a:lstStyle/>
          <a:p>
            <a:fld id="{6A3BC6AB-93B6-4B86-B0DC-2AC9EFE698EB}" type="datetime1">
              <a:rPr lang="de-DE" smtClean="0"/>
              <a:t>21.05.2014</a:t>
            </a:fld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smtClean="0"/>
              <a:t>Monica Deutsch, Georg Mittenecker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5254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 smtClean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</p:nvPr>
        </p:nvGraphicFramePr>
        <p:xfrm>
          <a:off x="250825" y="1196975"/>
          <a:ext cx="8713788" cy="4976813"/>
        </p:xfrm>
        <a:graphic>
          <a:graphicData uri="http://schemas.openxmlformats.org/drawingml/2006/table">
            <a:tbl>
              <a:tblPr/>
              <a:tblGrid>
                <a:gridCol w="1873250"/>
                <a:gridCol w="3268663"/>
                <a:gridCol w="3571875"/>
              </a:tblGrid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Abstraktionsstufe</a:t>
                      </a:r>
                      <a:endParaRPr kumimoji="0" lang="de-A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895" marR="13895" marT="0" marB="0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Beispiel-Tätigkeit</a:t>
                      </a:r>
                      <a:endParaRPr kumimoji="0" lang="de-A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895" marR="1389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Beispiel-Tools</a:t>
                      </a:r>
                      <a:endParaRPr kumimoji="0" lang="de-A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895" marR="13895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Real- oder Produktivsystem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</a:t>
                      </a:r>
                      <a:endParaRPr kumimoji="0" lang="de-A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895" marR="13895" marT="0" marB="0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Arbeiten mit Produktivnetzen und Internet-Anwendungen</a:t>
                      </a:r>
                      <a:endParaRPr kumimoji="0" lang="de-A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895" marR="1389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Analyse:  Wireshark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Monitoring: Nagios</a:t>
                      </a:r>
                      <a:endParaRPr kumimoji="0" lang="de-A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Basistools: ping, traceroute, nslookup, whois …</a:t>
                      </a:r>
                      <a:endParaRPr kumimoji="0" lang="de-A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895" marR="13895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Labornetzwerk mit Standard-Industriegeräten</a:t>
                      </a:r>
                      <a:endParaRPr kumimoji="0" lang="de-A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895" marR="13895" marT="0" marB="0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Testnetz-Aufbau mit Routern, Switches, Access Points, Labor-PCs und -Servern</a:t>
                      </a:r>
                      <a:endParaRPr kumimoji="0" lang="de-A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895" marR="1389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Reale Netzwerk-Komponenten, wie in Produktivnetzen verwendet</a:t>
                      </a:r>
                      <a:endParaRPr kumimoji="0" lang="de-A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895" marR="13895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Virtualisierte Geräte</a:t>
                      </a:r>
                      <a:endParaRPr kumimoji="0" lang="de-A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895" marR="13895" marT="0" marB="0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Nutzen von virtuellen Maschinen (Appliances) – vor allem Server und Router</a:t>
                      </a:r>
                      <a:endParaRPr kumimoji="0" lang="de-A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895" marR="1389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VMware, Virtual PC, Hyper-V, Virtual Box u.v.m. </a:t>
                      </a:r>
                      <a:endParaRPr kumimoji="0" lang="de-A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895" marR="13895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Emulierte Geräte</a:t>
                      </a:r>
                      <a:endParaRPr kumimoji="0" lang="de-A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895" marR="13895" marT="0" marB="0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Konfiguration und Nutzen von emulierten Routern; emulierte Mobilfunkgeräte</a:t>
                      </a:r>
                      <a:endParaRPr kumimoji="0" lang="de-A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895" marR="1389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Dynamips IOS Emulator; Smartphone-Emulatoren</a:t>
                      </a:r>
                      <a:endParaRPr kumimoji="0" lang="de-A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895" marR="13895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Simulationen</a:t>
                      </a:r>
                      <a:endParaRPr kumimoji="0" lang="de-A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895" marR="13895" marT="0" marB="0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Vereinfachte Netze im Simulator aufbauen und testen</a:t>
                      </a:r>
                      <a:endParaRPr kumimoji="0" lang="de-A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895" marR="1389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ns-2, ns-3, OPNET Modeler, GNS3, PacketTracer</a:t>
                      </a:r>
                      <a:endParaRPr kumimoji="0" lang="de-A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895" marR="13895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76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Mathematische Funktions-nachbildungen</a:t>
                      </a:r>
                      <a:endParaRPr kumimoji="0" lang="de-A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895" marR="13895" marT="0" marB="0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analytische Modelle für einzelne Parameter (Datenraten, Paketverlustwahrscheinlichkeit..) nutzen</a:t>
                      </a:r>
                      <a:endParaRPr kumimoji="0" lang="de-A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895" marR="1389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Queuing Theory, Network Calculus, Teletraffic/ Performance Analysis</a:t>
                      </a:r>
                      <a:endParaRPr kumimoji="0" lang="de-A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895" marR="13895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Interaktive Schulungsunterlagen</a:t>
                      </a:r>
                      <a:endParaRPr kumimoji="0" lang="de-A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895" marR="13895" marT="0" marB="0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Cisco Networking Academy: interaktive Online-Kursunterlagen</a:t>
                      </a:r>
                      <a:endParaRPr kumimoji="0" lang="de-A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895" marR="1389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Router oder Switch Konfiguration (Interaktive Tools)</a:t>
                      </a:r>
                      <a:endParaRPr kumimoji="0" lang="de-A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895" marR="13895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Fachliteratur</a:t>
                      </a:r>
                      <a:endParaRPr kumimoji="0" lang="de-A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895" marR="13895" marT="0" marB="0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Lesen von Fachbüchern, Zeitschriften und Artikeln</a:t>
                      </a:r>
                      <a:endParaRPr kumimoji="0" lang="de-A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895" marR="1389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R. Schreiner: Computer­netzwerke; IEEE Network Magazin; Networking - Journal of the ACM </a:t>
                      </a:r>
                      <a:endParaRPr kumimoji="0" lang="de-A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13895" marR="13895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405" name="Rechteck 1"/>
          <p:cNvSpPr>
            <a:spLocks noChangeArrowheads="1"/>
          </p:cNvSpPr>
          <p:nvPr/>
        </p:nvSpPr>
        <p:spPr bwMode="auto">
          <a:xfrm>
            <a:off x="1116013" y="476250"/>
            <a:ext cx="43338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3600" b="1" dirty="0" err="1" smtClean="0"/>
              <a:t>Abstraction</a:t>
            </a:r>
            <a:r>
              <a:rPr lang="de-AT" sz="3600" b="1" dirty="0" smtClean="0"/>
              <a:t> </a:t>
            </a:r>
            <a:r>
              <a:rPr lang="de-AT" sz="3600" b="1" dirty="0"/>
              <a:t>+ Toolbox</a:t>
            </a:r>
          </a:p>
        </p:txBody>
      </p:sp>
      <p:sp>
        <p:nvSpPr>
          <p:cNvPr id="15406" name="Foliennummernplatzhalter 5"/>
          <p:cNvSpPr txBox="1">
            <a:spLocks/>
          </p:cNvSpPr>
          <p:nvPr/>
        </p:nvSpPr>
        <p:spPr bwMode="auto">
          <a:xfrm>
            <a:off x="6553200" y="6412752"/>
            <a:ext cx="2133600" cy="34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658804E-8F9D-4C0A-8E2E-CABA2903E87C}" type="slidenum">
              <a:rPr lang="de-DE" sz="1000"/>
              <a:pPr algn="r"/>
              <a:t>28</a:t>
            </a:fld>
            <a:endParaRPr lang="de-DE" sz="1000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264980" y="6356350"/>
            <a:ext cx="2133600" cy="365125"/>
          </a:xfrm>
        </p:spPr>
        <p:txBody>
          <a:bodyPr/>
          <a:lstStyle/>
          <a:p>
            <a:fld id="{6A3BC6AB-93B6-4B86-B0DC-2AC9EFE698EB}" type="datetime1">
              <a:rPr lang="de-DE" smtClean="0"/>
              <a:t>21.05.2014</a:t>
            </a:fld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smtClean="0"/>
              <a:t>Monica Deutsch, Georg Mittenecker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221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76517" y="1090515"/>
            <a:ext cx="8495637" cy="628748"/>
          </a:xfrm>
        </p:spPr>
        <p:txBody>
          <a:bodyPr>
            <a:noAutofit/>
          </a:bodyPr>
          <a:lstStyle/>
          <a:p>
            <a:pPr eaLnBrk="1" hangingPunct="1"/>
            <a:r>
              <a:rPr lang="de-AT" sz="3600" dirty="0" smtClean="0"/>
              <a:t>Simulation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16113"/>
            <a:ext cx="8283575" cy="4608512"/>
          </a:xfrm>
        </p:spPr>
        <p:txBody>
          <a:bodyPr/>
          <a:lstStyle/>
          <a:p>
            <a:pPr eaLnBrk="1" hangingPunct="1"/>
            <a:r>
              <a:rPr lang="en-US" b="0" dirty="0" smtClean="0"/>
              <a:t>“Just one more tool / possibility”</a:t>
            </a:r>
          </a:p>
          <a:p>
            <a:pPr eaLnBrk="1" hangingPunct="1"/>
            <a:r>
              <a:rPr lang="en-US" b="0" dirty="0" smtClean="0"/>
              <a:t>Often a </a:t>
            </a:r>
            <a:r>
              <a:rPr lang="en-US" b="1" dirty="0" smtClean="0">
                <a:solidFill>
                  <a:srgbClr val="CC0000"/>
                </a:solidFill>
              </a:rPr>
              <a:t>good compromise</a:t>
            </a:r>
            <a:r>
              <a:rPr lang="en-US" b="1" dirty="0" smtClean="0"/>
              <a:t> </a:t>
            </a:r>
          </a:p>
          <a:p>
            <a:pPr eaLnBrk="1" hangingPunct="1"/>
            <a:r>
              <a:rPr lang="en-US" b="0" dirty="0" smtClean="0"/>
              <a:t>Model can often be derived more realistic and with less effort than with analytical methods</a:t>
            </a:r>
          </a:p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Flexible</a:t>
            </a:r>
            <a:r>
              <a:rPr lang="en-US" b="0" dirty="0" smtClean="0">
                <a:solidFill>
                  <a:srgbClr val="C00000"/>
                </a:solidFill>
              </a:rPr>
              <a:t> </a:t>
            </a:r>
            <a:r>
              <a:rPr lang="en-US" b="0" dirty="0" smtClean="0"/>
              <a:t>for comparison scenarios and prognostics</a:t>
            </a:r>
          </a:p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Broad range of </a:t>
            </a:r>
            <a:r>
              <a:rPr lang="en-US" dirty="0" smtClean="0"/>
              <a:t>specialized </a:t>
            </a:r>
            <a:r>
              <a:rPr lang="en-US" b="1" dirty="0" smtClean="0">
                <a:solidFill>
                  <a:srgbClr val="C00000"/>
                </a:solidFill>
              </a:rPr>
              <a:t>simulation tools</a:t>
            </a:r>
          </a:p>
          <a:p>
            <a:pPr lvl="1"/>
            <a:r>
              <a:rPr lang="en-US" b="0" dirty="0" smtClean="0"/>
              <a:t>From specific protocols / layers / technologies to general purpose network simulators</a:t>
            </a:r>
          </a:p>
          <a:p>
            <a:pPr lvl="1"/>
            <a:r>
              <a:rPr lang="en-US" dirty="0" smtClean="0"/>
              <a:t>From industry or educational to scientific focus</a:t>
            </a:r>
            <a:endParaRPr lang="en-US" b="0" dirty="0" smtClean="0"/>
          </a:p>
          <a:p>
            <a:pPr eaLnBrk="1" hangingPunct="1"/>
            <a:r>
              <a:rPr lang="en-US" b="0" dirty="0" smtClean="0"/>
              <a:t>Can be used as addition to Network Management Tools</a:t>
            </a:r>
          </a:p>
          <a:p>
            <a:pPr lvl="1" eaLnBrk="1" hangingPunct="1"/>
            <a:r>
              <a:rPr lang="en-US" sz="2400" dirty="0" smtClean="0"/>
              <a:t>this results in </a:t>
            </a:r>
            <a:r>
              <a:rPr lang="en-US" sz="2400" b="1" dirty="0" smtClean="0">
                <a:solidFill>
                  <a:srgbClr val="CC0000"/>
                </a:solidFill>
              </a:rPr>
              <a:t>Active Network Management</a:t>
            </a:r>
          </a:p>
        </p:txBody>
      </p:sp>
      <p:sp>
        <p:nvSpPr>
          <p:cNvPr id="16389" name="Foliennummernplatzhalter 5"/>
          <p:cNvSpPr txBox="1">
            <a:spLocks/>
          </p:cNvSpPr>
          <p:nvPr/>
        </p:nvSpPr>
        <p:spPr bwMode="auto">
          <a:xfrm>
            <a:off x="6553200" y="6406776"/>
            <a:ext cx="2133600" cy="35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27F0202-27AE-4509-B65F-74E8D0C4CC98}" type="slidenum">
              <a:rPr lang="de-DE" sz="1000"/>
              <a:pPr algn="r"/>
              <a:t>29</a:t>
            </a:fld>
            <a:endParaRPr lang="de-DE" sz="1000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264980" y="6356350"/>
            <a:ext cx="2133600" cy="365125"/>
          </a:xfrm>
        </p:spPr>
        <p:txBody>
          <a:bodyPr/>
          <a:lstStyle/>
          <a:p>
            <a:fld id="{6A3BC6AB-93B6-4B86-B0DC-2AC9EFE698EB}" type="datetime1">
              <a:rPr lang="de-DE" smtClean="0"/>
              <a:t>21.05.2014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smtClean="0"/>
              <a:t>Monica Deutsch, Georg Mittenecker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538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600" dirty="0" smtClean="0"/>
              <a:t>Agenda</a:t>
            </a:r>
            <a:endParaRPr lang="de-AT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IPv6 Einführung: „offizielle“ </a:t>
            </a:r>
            <a:r>
              <a:rPr lang="de-DE" dirty="0" smtClean="0"/>
              <a:t>Empfehlungen</a:t>
            </a:r>
            <a:endParaRPr lang="de-DE" dirty="0"/>
          </a:p>
          <a:p>
            <a:r>
              <a:rPr lang="de-DE" dirty="0"/>
              <a:t>Simulationstools</a:t>
            </a:r>
          </a:p>
          <a:p>
            <a:pPr lvl="1"/>
            <a:r>
              <a:rPr lang="de-DE" dirty="0" smtClean="0"/>
              <a:t>OPNET </a:t>
            </a:r>
            <a:r>
              <a:rPr lang="de-DE" dirty="0" err="1" smtClean="0"/>
              <a:t>Modeler</a:t>
            </a:r>
            <a:r>
              <a:rPr lang="de-DE" dirty="0" smtClean="0"/>
              <a:t>, OMNET++, ns-3, </a:t>
            </a:r>
            <a:r>
              <a:rPr lang="de-DE" dirty="0" err="1" smtClean="0"/>
              <a:t>NetSim</a:t>
            </a:r>
            <a:endParaRPr lang="de-DE" dirty="0"/>
          </a:p>
          <a:p>
            <a:pPr lvl="1"/>
            <a:r>
              <a:rPr lang="de-DE" dirty="0"/>
              <a:t>Cisco Packet </a:t>
            </a:r>
            <a:r>
              <a:rPr lang="de-DE" dirty="0" smtClean="0"/>
              <a:t>Tracer</a:t>
            </a:r>
            <a:endParaRPr lang="de-DE" dirty="0"/>
          </a:p>
          <a:p>
            <a:r>
              <a:rPr lang="de-DE" dirty="0" smtClean="0"/>
              <a:t>Beispiel-Szenarien</a:t>
            </a:r>
          </a:p>
          <a:p>
            <a:pPr lvl="1"/>
            <a:r>
              <a:rPr lang="de-DE" dirty="0" smtClean="0"/>
              <a:t>Vorteil </a:t>
            </a:r>
            <a:r>
              <a:rPr lang="de-DE" dirty="0"/>
              <a:t>„Migrations-Entscheidung“ unterstützen</a:t>
            </a:r>
          </a:p>
          <a:p>
            <a:pPr lvl="1"/>
            <a:r>
              <a:rPr lang="de-DE" dirty="0"/>
              <a:t>IPv6 </a:t>
            </a:r>
            <a:r>
              <a:rPr lang="de-DE" dirty="0" smtClean="0"/>
              <a:t>Schulung</a:t>
            </a:r>
          </a:p>
          <a:p>
            <a:r>
              <a:rPr lang="de-DE" dirty="0" smtClean="0"/>
              <a:t>Warum </a:t>
            </a:r>
            <a:r>
              <a:rPr lang="de-DE" dirty="0"/>
              <a:t>Simulation</a:t>
            </a:r>
            <a:r>
              <a:rPr lang="de-DE" dirty="0" smtClean="0"/>
              <a:t>?</a:t>
            </a:r>
            <a:endParaRPr lang="de-DE" dirty="0"/>
          </a:p>
          <a:p>
            <a:pPr lvl="1"/>
            <a:r>
              <a:rPr lang="de-DE" dirty="0" smtClean="0"/>
              <a:t>Anwendungsmöglichkeiten</a:t>
            </a:r>
            <a:endParaRPr lang="de-AT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C6AB-93B6-4B86-B0DC-2AC9EFE698EB}" type="datetime1">
              <a:rPr lang="de-DE" smtClean="0"/>
              <a:t>21.05.2014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Monica Deutsch, Georg Mittenecker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E68C68F6-CEB4-C040-B3A3-CADDD499EB7C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483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IPv6 Vorbereitungen</a:t>
            </a:r>
            <a:endParaRPr lang="de-AT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sz="2800" dirty="0" smtClean="0"/>
              <a:t>Systematische Übersicht über bestehende Architektur</a:t>
            </a:r>
          </a:p>
          <a:p>
            <a:pPr lvl="1"/>
            <a:r>
              <a:rPr lang="de-AT" sz="2800" dirty="0" smtClean="0"/>
              <a:t>„IPv4-Hilfskonstruktionen“ (internes NAT …), inhomogener Schutzbedarf, …</a:t>
            </a:r>
          </a:p>
          <a:p>
            <a:r>
              <a:rPr lang="de-AT" sz="2800" dirty="0" smtClean="0"/>
              <a:t>IPv6-Unterstützung eingesetzter HW/SW</a:t>
            </a:r>
          </a:p>
          <a:p>
            <a:r>
              <a:rPr lang="de-AT" sz="2800" b="1" dirty="0" smtClean="0"/>
              <a:t>Mitarbeiter-Schulungen</a:t>
            </a:r>
          </a:p>
          <a:p>
            <a:r>
              <a:rPr lang="de-AT" sz="2800" b="1" dirty="0" smtClean="0"/>
              <a:t>Testumgebung einrichten</a:t>
            </a:r>
          </a:p>
          <a:p>
            <a:pPr lvl="1"/>
            <a:r>
              <a:rPr lang="de-AT" sz="2800" dirty="0" err="1" smtClean="0"/>
              <a:t>Virtualisierungslösungen</a:t>
            </a:r>
            <a:r>
              <a:rPr lang="de-AT" sz="2800" dirty="0" smtClean="0"/>
              <a:t> / Reservegeräte ...</a:t>
            </a:r>
          </a:p>
          <a:p>
            <a:pPr marL="0" indent="0">
              <a:buNone/>
            </a:pPr>
            <a:r>
              <a:rPr lang="de-AT" sz="2800" b="1" i="1" dirty="0" smtClean="0"/>
              <a:t>*) -&gt; Simulation</a:t>
            </a:r>
            <a:endParaRPr lang="de-AT" sz="2800" b="1" i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C6AB-93B6-4B86-B0DC-2AC9EFE698EB}" type="datetime1">
              <a:rPr lang="de-DE" smtClean="0"/>
              <a:t>21.05.2014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Monica Deutsch, Georg Mittenecker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E68C68F6-CEB4-C040-B3A3-CADDD499EB7C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2928026" y="5833130"/>
            <a:ext cx="601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AT" sz="1400" dirty="0"/>
              <a:t>Leitfaden für eine sichere </a:t>
            </a:r>
            <a:r>
              <a:rPr lang="de-AT" sz="1400" dirty="0" smtClean="0"/>
              <a:t>IPv6-Netzwerkarchitektur (ISi-L-IPv6),</a:t>
            </a:r>
          </a:p>
          <a:p>
            <a:pPr algn="r"/>
            <a:r>
              <a:rPr lang="de-AT" sz="1400" dirty="0" smtClean="0"/>
              <a:t>BSI-Leitlinie </a:t>
            </a:r>
            <a:r>
              <a:rPr lang="de-AT" sz="1400" dirty="0"/>
              <a:t>zur Internet-Sicherheit (</a:t>
            </a:r>
            <a:r>
              <a:rPr lang="de-AT" sz="1400" dirty="0" err="1" smtClean="0"/>
              <a:t>ISi</a:t>
            </a:r>
            <a:r>
              <a:rPr lang="de-AT" sz="1400" dirty="0" smtClean="0"/>
              <a:t>-L), v1.1, Dittler/</a:t>
            </a:r>
            <a:r>
              <a:rPr lang="de-AT" sz="1400" dirty="0" err="1" smtClean="0"/>
              <a:t>Stockebrand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314541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IPv6 </a:t>
            </a:r>
            <a:r>
              <a:rPr lang="de-DE" sz="3600" dirty="0" smtClean="0"/>
              <a:t>Planung der Einführung</a:t>
            </a:r>
            <a:endParaRPr lang="de-AT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AT" dirty="0" smtClean="0"/>
              <a:t>Strategie-Entwicklung:</a:t>
            </a:r>
          </a:p>
          <a:p>
            <a:r>
              <a:rPr lang="de-AT" dirty="0" smtClean="0"/>
              <a:t>IPv4-Hilfskonstruktionen als Treiber der Einführung</a:t>
            </a:r>
          </a:p>
          <a:p>
            <a:r>
              <a:rPr lang="de-AT" dirty="0" smtClean="0"/>
              <a:t>Überarbeiten des internen Netzes: </a:t>
            </a:r>
            <a:r>
              <a:rPr lang="de-AT" b="1" dirty="0" smtClean="0"/>
              <a:t>Prinzip der kleinen Netze</a:t>
            </a:r>
          </a:p>
          <a:p>
            <a:pPr lvl="1"/>
            <a:r>
              <a:rPr lang="de-AT" dirty="0" smtClean="0"/>
              <a:t>Geräte mit </a:t>
            </a:r>
            <a:r>
              <a:rPr lang="de-AT" dirty="0" err="1" smtClean="0"/>
              <a:t>unterschiedl</a:t>
            </a:r>
            <a:r>
              <a:rPr lang="de-AT" dirty="0" smtClean="0"/>
              <a:t>. Sicherheitsanforderungen trennen</a:t>
            </a:r>
          </a:p>
          <a:p>
            <a:r>
              <a:rPr lang="de-AT" dirty="0" smtClean="0"/>
              <a:t>Intern und extern genutzte Dienste umstellen</a:t>
            </a:r>
          </a:p>
          <a:p>
            <a:pPr marL="0" indent="0">
              <a:buNone/>
            </a:pPr>
            <a:r>
              <a:rPr lang="de-AT" dirty="0" smtClean="0"/>
              <a:t>Weitere Punkte:</a:t>
            </a:r>
            <a:endParaRPr lang="de-AT" dirty="0"/>
          </a:p>
          <a:p>
            <a:r>
              <a:rPr lang="de-AT" dirty="0" smtClean="0"/>
              <a:t>Schrittweise Einführung, zuerst unkritische Bereiche</a:t>
            </a:r>
          </a:p>
          <a:p>
            <a:r>
              <a:rPr lang="de-AT" dirty="0" smtClean="0"/>
              <a:t>Netzstruktur mit VLAN-Konfigurationen umsetzen</a:t>
            </a:r>
          </a:p>
          <a:p>
            <a:r>
              <a:rPr lang="de-AT" dirty="0" smtClean="0"/>
              <a:t>Dual Stack nur wo nötig</a:t>
            </a:r>
          </a:p>
          <a:p>
            <a:r>
              <a:rPr lang="de-AT" dirty="0" smtClean="0"/>
              <a:t>Proxy-Server oder virtualisierte Clients mit passender IP-Version über eigene VLANs angebunden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C6AB-93B6-4B86-B0DC-2AC9EFE698EB}" type="datetime1">
              <a:rPr lang="de-DE" smtClean="0"/>
              <a:t>21.05.2014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Monica Deutsch, Georg Mittenecker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E68C68F6-CEB4-C040-B3A3-CADDD499EB7C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2928026" y="5833130"/>
            <a:ext cx="601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AT" sz="1400" dirty="0"/>
              <a:t>Leitfaden für eine sichere </a:t>
            </a:r>
            <a:r>
              <a:rPr lang="de-AT" sz="1400" dirty="0" smtClean="0"/>
              <a:t>IPv6-Netzwerkarchitektur (ISi-L-IPv6),</a:t>
            </a:r>
          </a:p>
          <a:p>
            <a:pPr algn="r"/>
            <a:r>
              <a:rPr lang="de-AT" sz="1400" dirty="0" smtClean="0"/>
              <a:t>BSI-Leitlinie </a:t>
            </a:r>
            <a:r>
              <a:rPr lang="de-AT" sz="1400" dirty="0"/>
              <a:t>zur Internet-Sicherheit (</a:t>
            </a:r>
            <a:r>
              <a:rPr lang="de-AT" sz="1400" dirty="0" err="1" smtClean="0"/>
              <a:t>ISi</a:t>
            </a:r>
            <a:r>
              <a:rPr lang="de-AT" sz="1400" dirty="0" smtClean="0"/>
              <a:t>-L), v1.1, Dittler/</a:t>
            </a:r>
            <a:r>
              <a:rPr lang="de-AT" sz="1400" dirty="0" err="1" smtClean="0"/>
              <a:t>Stockebrand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117589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600" dirty="0" smtClean="0"/>
              <a:t>IPv6 </a:t>
            </a:r>
            <a:r>
              <a:rPr lang="de-AT" sz="3600" dirty="0" err="1" smtClean="0"/>
              <a:t>Addressplanung</a:t>
            </a:r>
            <a:r>
              <a:rPr lang="de-AT" sz="3600" dirty="0" smtClean="0"/>
              <a:t>: Entscheidungen!?</a:t>
            </a:r>
            <a:endParaRPr lang="de-AT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 smtClean="0"/>
              <a:t>Providerabhängige / -unabhängig Adressen</a:t>
            </a:r>
          </a:p>
          <a:p>
            <a:r>
              <a:rPr lang="de-AT" dirty="0" smtClean="0"/>
              <a:t>global und lokal eindeutige Adressen (</a:t>
            </a:r>
            <a:r>
              <a:rPr lang="de-AT" dirty="0" err="1" smtClean="0"/>
              <a:t>globally</a:t>
            </a:r>
            <a:r>
              <a:rPr lang="de-AT" dirty="0" smtClean="0"/>
              <a:t> </a:t>
            </a:r>
            <a:r>
              <a:rPr lang="de-AT" dirty="0" err="1" smtClean="0"/>
              <a:t>unique</a:t>
            </a:r>
            <a:r>
              <a:rPr lang="de-AT" dirty="0" smtClean="0"/>
              <a:t> </a:t>
            </a:r>
            <a:r>
              <a:rPr lang="de-AT" dirty="0" err="1" smtClean="0"/>
              <a:t>addresses</a:t>
            </a:r>
            <a:r>
              <a:rPr lang="de-AT" dirty="0" smtClean="0"/>
              <a:t> / </a:t>
            </a:r>
            <a:r>
              <a:rPr lang="de-AT" dirty="0" err="1" smtClean="0"/>
              <a:t>unique</a:t>
            </a:r>
            <a:r>
              <a:rPr lang="de-AT" dirty="0" smtClean="0"/>
              <a:t> </a:t>
            </a:r>
            <a:r>
              <a:rPr lang="de-AT" dirty="0" err="1" smtClean="0"/>
              <a:t>local</a:t>
            </a:r>
            <a:r>
              <a:rPr lang="de-AT" dirty="0" smtClean="0"/>
              <a:t> </a:t>
            </a:r>
            <a:r>
              <a:rPr lang="de-AT" dirty="0" err="1" smtClean="0"/>
              <a:t>addresses</a:t>
            </a:r>
            <a:r>
              <a:rPr lang="de-AT" dirty="0" smtClean="0"/>
              <a:t>) – oder interne ULAs mit NPTv6 am Perimeter-Router übersetzen (RFC 6296)</a:t>
            </a:r>
          </a:p>
          <a:p>
            <a:r>
              <a:rPr lang="de-AT" dirty="0" smtClean="0"/>
              <a:t>Subnetzplanung (Prinzip der min. Rechte)</a:t>
            </a:r>
          </a:p>
          <a:p>
            <a:r>
              <a:rPr lang="de-AT" dirty="0" smtClean="0"/>
              <a:t>Interface-Adressen (Manuell, SLAAC und</a:t>
            </a:r>
            <a:r>
              <a:rPr lang="de-AT" dirty="0"/>
              <a:t> EUI-64</a:t>
            </a:r>
            <a:r>
              <a:rPr lang="de-AT" dirty="0" smtClean="0"/>
              <a:t>, Privacy Ext., SEND und CGA, DHCPv6, ...)</a:t>
            </a:r>
          </a:p>
          <a:p>
            <a:r>
              <a:rPr lang="de-AT" dirty="0" smtClean="0"/>
              <a:t>Dual-Stack Netzwerke</a:t>
            </a:r>
          </a:p>
          <a:p>
            <a:r>
              <a:rPr lang="de-AT" dirty="0" smtClean="0"/>
              <a:t>DNS ...</a:t>
            </a:r>
          </a:p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C6AB-93B6-4B86-B0DC-2AC9EFE698EB}" type="datetime1">
              <a:rPr lang="de-DE" smtClean="0"/>
              <a:t>22.05.2014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Monica Deutsch, Georg Mittenecker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E68C68F6-CEB4-C040-B3A3-CADDD499EB7C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2928026" y="6017796"/>
            <a:ext cx="601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AT" sz="1400" dirty="0" smtClean="0"/>
              <a:t>IPv6 </a:t>
            </a:r>
            <a:r>
              <a:rPr lang="de-AT" sz="1400" dirty="0" err="1" smtClean="0"/>
              <a:t>Addressing</a:t>
            </a:r>
            <a:r>
              <a:rPr lang="de-AT" sz="1400" dirty="0" smtClean="0"/>
              <a:t>, White Paper, Cisco, August 2013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203543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opnet.com/solutions/network_rd/images/OPNET-hierarchical-GUI-editors_lrg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265" y="854438"/>
            <a:ext cx="5128670" cy="6003561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4980" y="1416771"/>
            <a:ext cx="8602280" cy="1143000"/>
          </a:xfrm>
        </p:spPr>
        <p:txBody>
          <a:bodyPr>
            <a:noAutofit/>
          </a:bodyPr>
          <a:lstStyle/>
          <a:p>
            <a:r>
              <a:rPr lang="de-AT" sz="3600" dirty="0" smtClean="0"/>
              <a:t>OPNET </a:t>
            </a:r>
            <a:r>
              <a:rPr lang="de-AT" sz="3600" dirty="0" err="1" smtClean="0"/>
              <a:t>Modeler</a:t>
            </a:r>
            <a:r>
              <a:rPr lang="de-AT" sz="3600" dirty="0" smtClean="0"/>
              <a:t/>
            </a:r>
            <a:br>
              <a:rPr lang="de-AT" sz="3600" dirty="0" smtClean="0"/>
            </a:br>
            <a:r>
              <a:rPr lang="de-AT" sz="3600" dirty="0" smtClean="0"/>
              <a:t>„Research Tool“</a:t>
            </a:r>
            <a:endParaRPr lang="de-AT" sz="36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05B70-C753-468E-B256-B228F7B79C34}" type="datetime1">
              <a:rPr lang="de-DE" smtClean="0"/>
              <a:t>21.05.2014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Author / Thema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E68C68F6-CEB4-C040-B3A3-CADDD499EB7C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504966" y="5618526"/>
            <a:ext cx="32013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https://www.opnet.com</a:t>
            </a:r>
            <a:r>
              <a:rPr lang="en-US" sz="1400" dirty="0" smtClean="0"/>
              <a:t>/</a:t>
            </a:r>
          </a:p>
          <a:p>
            <a:pPr algn="r"/>
            <a:r>
              <a:rPr lang="en-US" sz="1400" dirty="0" smtClean="0"/>
              <a:t>solutions/</a:t>
            </a:r>
            <a:r>
              <a:rPr lang="en-US" sz="1400" dirty="0" err="1" smtClean="0"/>
              <a:t>network_rd</a:t>
            </a:r>
            <a:r>
              <a:rPr lang="en-US" sz="1400" dirty="0" smtClean="0"/>
              <a:t>/images/</a:t>
            </a:r>
          </a:p>
          <a:p>
            <a:pPr algn="r"/>
            <a:r>
              <a:rPr lang="en-US" sz="1400" dirty="0" smtClean="0"/>
              <a:t>OPNET-hierarchical-GUI-editors_lrg.gif</a:t>
            </a:r>
            <a:endParaRPr lang="en-US" sz="1400" dirty="0"/>
          </a:p>
        </p:txBody>
      </p:sp>
      <p:pic>
        <p:nvPicPr>
          <p:cNvPr id="2050" name="Picture 2" descr="Riverb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13" y="926353"/>
            <a:ext cx="1399380" cy="45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40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9875" y="1090514"/>
            <a:ext cx="8602280" cy="1338787"/>
          </a:xfrm>
        </p:spPr>
        <p:txBody>
          <a:bodyPr>
            <a:noAutofit/>
          </a:bodyPr>
          <a:lstStyle/>
          <a:p>
            <a:r>
              <a:rPr lang="de-AT" sz="3600" dirty="0" smtClean="0"/>
              <a:t> </a:t>
            </a:r>
            <a:r>
              <a:rPr lang="de-AT" sz="3600" dirty="0"/>
              <a:t/>
            </a:r>
            <a:br>
              <a:rPr lang="de-AT" sz="3600" dirty="0"/>
            </a:br>
            <a:r>
              <a:rPr lang="de-AT" sz="3600" dirty="0" smtClean="0"/>
              <a:t>OPNET </a:t>
            </a:r>
            <a:r>
              <a:rPr lang="de-AT" sz="3600" dirty="0" err="1" smtClean="0"/>
              <a:t>Modeler</a:t>
            </a:r>
            <a:r>
              <a:rPr lang="de-AT" sz="3600" dirty="0" smtClean="0"/>
              <a:t> / </a:t>
            </a:r>
            <a:br>
              <a:rPr lang="de-AT" sz="3600" dirty="0" smtClean="0"/>
            </a:br>
            <a:r>
              <a:rPr lang="de-AT" sz="3600" dirty="0" smtClean="0"/>
              <a:t>IT Guru</a:t>
            </a:r>
            <a:endParaRPr lang="de-AT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69875" y="2998033"/>
            <a:ext cx="4225925" cy="2501322"/>
          </a:xfrm>
        </p:spPr>
        <p:txBody>
          <a:bodyPr/>
          <a:lstStyle/>
          <a:p>
            <a:r>
              <a:rPr lang="de-AT" dirty="0" smtClean="0"/>
              <a:t>IPv6 </a:t>
            </a:r>
            <a:r>
              <a:rPr lang="de-AT" dirty="0" err="1" smtClean="0"/>
              <a:t>related</a:t>
            </a:r>
            <a:r>
              <a:rPr lang="de-AT" dirty="0" smtClean="0"/>
              <a:t> Workflows:</a:t>
            </a:r>
          </a:p>
          <a:p>
            <a:pPr marL="800100" lvl="1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AT" dirty="0" err="1"/>
              <a:t>Assessing</a:t>
            </a:r>
            <a:r>
              <a:rPr lang="de-AT" dirty="0"/>
              <a:t> a Network </a:t>
            </a:r>
            <a:r>
              <a:rPr lang="de-AT" dirty="0" err="1"/>
              <a:t>for</a:t>
            </a:r>
            <a:r>
              <a:rPr lang="de-AT" dirty="0"/>
              <a:t> IPv6 </a:t>
            </a:r>
            <a:r>
              <a:rPr lang="de-AT" dirty="0" err="1" smtClean="0"/>
              <a:t>Readyness</a:t>
            </a:r>
            <a:endParaRPr lang="de-AT" dirty="0" smtClean="0"/>
          </a:p>
          <a:p>
            <a:pPr marL="800100" lvl="1" indent="-3429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AT" b="1" dirty="0" err="1" smtClean="0"/>
              <a:t>Planning</a:t>
            </a:r>
            <a:r>
              <a:rPr lang="de-AT" b="1" dirty="0" smtClean="0"/>
              <a:t> </a:t>
            </a:r>
            <a:r>
              <a:rPr lang="de-AT" b="1" dirty="0" err="1" smtClean="0"/>
              <a:t>and</a:t>
            </a:r>
            <a:r>
              <a:rPr lang="de-AT" b="1" dirty="0" smtClean="0"/>
              <a:t> </a:t>
            </a:r>
            <a:r>
              <a:rPr lang="de-AT" b="1" dirty="0" err="1" smtClean="0"/>
              <a:t>Analyzing</a:t>
            </a:r>
            <a:r>
              <a:rPr lang="de-AT" b="1" dirty="0" smtClean="0"/>
              <a:t> an IPv6 Migration</a:t>
            </a:r>
            <a:endParaRPr lang="de-AT" dirty="0"/>
          </a:p>
          <a:p>
            <a:pPr lvl="1"/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C6AB-93B6-4B86-B0DC-2AC9EFE698EB}" type="datetime1">
              <a:rPr lang="de-DE" smtClean="0"/>
              <a:t>21.05.2014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Monica Deutsch, Georg Mittenecker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E68C68F6-CEB4-C040-B3A3-CADDD499EB7C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1026" name="Picture 2" descr="https://supportstaging.riverbed.com/aptimized-1x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pportstaging.riverbed.com/aptimized-1x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pportstaging.riverbed.com/aptimized-1x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nhaltsplatzhalter 11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t="4635"/>
          <a:stretch/>
        </p:blipFill>
        <p:spPr>
          <a:xfrm>
            <a:off x="4233949" y="1018435"/>
            <a:ext cx="4910051" cy="5187811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460375" y="580668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Riverbed OPNET IT Guru 17.5.PL5: Planning and Analyzing an IPv6 Migration</a:t>
            </a:r>
          </a:p>
        </p:txBody>
      </p:sp>
      <p:pic>
        <p:nvPicPr>
          <p:cNvPr id="15" name="Picture 2" descr="Riverb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13" y="926353"/>
            <a:ext cx="1399380" cy="45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12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9875" y="1282889"/>
            <a:ext cx="8602280" cy="950625"/>
          </a:xfrm>
        </p:spPr>
        <p:txBody>
          <a:bodyPr>
            <a:normAutofit/>
          </a:bodyPr>
          <a:lstStyle/>
          <a:p>
            <a:r>
              <a:rPr lang="de-AT" sz="3600" dirty="0" smtClean="0"/>
              <a:t>OPNET </a:t>
            </a:r>
            <a:r>
              <a:rPr lang="de-AT" sz="3600" dirty="0" err="1" smtClean="0"/>
              <a:t>Modeler</a:t>
            </a:r>
            <a:r>
              <a:rPr lang="de-AT" sz="3600" dirty="0" smtClean="0"/>
              <a:t> – IPv6 Features</a:t>
            </a:r>
            <a:endParaRPr lang="de-AT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dirty="0" err="1" smtClean="0"/>
              <a:t>Full</a:t>
            </a:r>
            <a:r>
              <a:rPr lang="de-AT" dirty="0" smtClean="0"/>
              <a:t> </a:t>
            </a:r>
            <a:r>
              <a:rPr lang="de-AT" dirty="0" err="1"/>
              <a:t>application</a:t>
            </a:r>
            <a:r>
              <a:rPr lang="de-AT" dirty="0"/>
              <a:t> </a:t>
            </a:r>
            <a:r>
              <a:rPr lang="de-AT" dirty="0" err="1"/>
              <a:t>compatibility</a:t>
            </a:r>
            <a:endParaRPr lang="de-AT" dirty="0"/>
          </a:p>
          <a:p>
            <a:r>
              <a:rPr lang="de-AT" dirty="0" smtClean="0"/>
              <a:t>IPv6 </a:t>
            </a:r>
            <a:r>
              <a:rPr lang="de-AT" dirty="0" err="1" smtClean="0"/>
              <a:t>address</a:t>
            </a:r>
            <a:r>
              <a:rPr lang="de-AT" dirty="0" smtClean="0"/>
              <a:t> </a:t>
            </a:r>
            <a:r>
              <a:rPr lang="de-AT" dirty="0" err="1" smtClean="0"/>
              <a:t>specification</a:t>
            </a:r>
            <a:r>
              <a:rPr lang="de-AT" dirty="0" smtClean="0"/>
              <a:t>, SLAAC, DHCPv6, Dual Stack IP Nodes</a:t>
            </a:r>
          </a:p>
          <a:p>
            <a:r>
              <a:rPr lang="de-AT" dirty="0" smtClean="0"/>
              <a:t>Access </a:t>
            </a:r>
            <a:r>
              <a:rPr lang="de-AT" dirty="0" err="1" smtClean="0"/>
              <a:t>control</a:t>
            </a:r>
            <a:r>
              <a:rPr lang="de-AT" dirty="0" smtClean="0"/>
              <a:t> </a:t>
            </a:r>
            <a:r>
              <a:rPr lang="de-AT" dirty="0" err="1" smtClean="0"/>
              <a:t>lists</a:t>
            </a:r>
            <a:r>
              <a:rPr lang="de-AT" dirty="0" smtClean="0"/>
              <a:t>, </a:t>
            </a:r>
            <a:r>
              <a:rPr lang="de-AT" dirty="0" err="1" smtClean="0"/>
              <a:t>Prefix</a:t>
            </a:r>
            <a:r>
              <a:rPr lang="de-AT" dirty="0" smtClean="0"/>
              <a:t> </a:t>
            </a:r>
            <a:r>
              <a:rPr lang="de-AT" dirty="0" err="1" smtClean="0"/>
              <a:t>lists</a:t>
            </a:r>
            <a:endParaRPr lang="de-AT" dirty="0" smtClean="0"/>
          </a:p>
          <a:p>
            <a:r>
              <a:rPr lang="de-AT" dirty="0" smtClean="0"/>
              <a:t>Route </a:t>
            </a:r>
            <a:r>
              <a:rPr lang="de-AT" dirty="0" err="1" smtClean="0"/>
              <a:t>maps</a:t>
            </a:r>
            <a:r>
              <a:rPr lang="de-AT" dirty="0" smtClean="0"/>
              <a:t>, </a:t>
            </a:r>
            <a:r>
              <a:rPr lang="de-AT" dirty="0" err="1" smtClean="0"/>
              <a:t>Neighbor</a:t>
            </a:r>
            <a:r>
              <a:rPr lang="de-AT" dirty="0" smtClean="0"/>
              <a:t> </a:t>
            </a:r>
            <a:r>
              <a:rPr lang="de-AT" dirty="0" err="1" smtClean="0"/>
              <a:t>discovery</a:t>
            </a:r>
            <a:endParaRPr lang="de-AT" dirty="0" smtClean="0"/>
          </a:p>
          <a:p>
            <a:r>
              <a:rPr lang="de-AT" dirty="0" smtClean="0"/>
              <a:t>IPv6 </a:t>
            </a:r>
            <a:r>
              <a:rPr lang="de-AT" dirty="0" err="1" smtClean="0"/>
              <a:t>tunnels</a:t>
            </a:r>
            <a:r>
              <a:rPr lang="de-AT" dirty="0" smtClean="0"/>
              <a:t>:</a:t>
            </a:r>
            <a:r>
              <a:rPr lang="en-US" dirty="0"/>
              <a:t> manual, automatic, 6to4, IPv6 over MPLS (6PE)</a:t>
            </a:r>
            <a:endParaRPr lang="de-AT" dirty="0" smtClean="0"/>
          </a:p>
          <a:p>
            <a:r>
              <a:rPr lang="de-AT" dirty="0" smtClean="0"/>
              <a:t>Routing </a:t>
            </a:r>
            <a:r>
              <a:rPr lang="de-AT" dirty="0" err="1" smtClean="0"/>
              <a:t>protocols</a:t>
            </a:r>
            <a:r>
              <a:rPr lang="de-AT" dirty="0" smtClean="0"/>
              <a:t>: </a:t>
            </a:r>
            <a:r>
              <a:rPr lang="de-AT" dirty="0" err="1" smtClean="0"/>
              <a:t>RIPng</a:t>
            </a:r>
            <a:r>
              <a:rPr lang="de-AT" dirty="0" smtClean="0"/>
              <a:t>, OSPFv3, IS-IS, BGP (MANET: AODV, DSR, OLSR), </a:t>
            </a:r>
            <a:r>
              <a:rPr lang="de-AT" dirty="0" err="1" smtClean="0"/>
              <a:t>static</a:t>
            </a:r>
            <a:r>
              <a:rPr lang="de-AT" dirty="0" smtClean="0"/>
              <a:t> </a:t>
            </a:r>
            <a:r>
              <a:rPr lang="de-AT" dirty="0" err="1" smtClean="0"/>
              <a:t>routes</a:t>
            </a:r>
            <a:endParaRPr lang="de-AT" dirty="0"/>
          </a:p>
          <a:p>
            <a:r>
              <a:rPr lang="de-AT" dirty="0" err="1" smtClean="0"/>
              <a:t>Application</a:t>
            </a:r>
            <a:r>
              <a:rPr lang="de-AT" dirty="0" smtClean="0"/>
              <a:t> / Demand </a:t>
            </a:r>
            <a:r>
              <a:rPr lang="de-AT" dirty="0" err="1" smtClean="0"/>
              <a:t>support</a:t>
            </a:r>
            <a:endParaRPr lang="de-AT" dirty="0" smtClean="0"/>
          </a:p>
          <a:p>
            <a:r>
              <a:rPr lang="de-AT" dirty="0" smtClean="0"/>
              <a:t>L2 </a:t>
            </a:r>
            <a:r>
              <a:rPr lang="de-AT" dirty="0" err="1" smtClean="0"/>
              <a:t>support</a:t>
            </a:r>
            <a:r>
              <a:rPr lang="de-AT" dirty="0" smtClean="0"/>
              <a:t>, </a:t>
            </a:r>
            <a:r>
              <a:rPr lang="de-AT" dirty="0" err="1" smtClean="0"/>
              <a:t>QoS</a:t>
            </a:r>
            <a:r>
              <a:rPr lang="de-AT" dirty="0"/>
              <a:t> </a:t>
            </a:r>
            <a:r>
              <a:rPr lang="de-AT" dirty="0" err="1" smtClean="0"/>
              <a:t>support</a:t>
            </a:r>
            <a:r>
              <a:rPr lang="de-AT" dirty="0" smtClean="0"/>
              <a:t>, Mobile IPv6</a:t>
            </a:r>
          </a:p>
          <a:p>
            <a:r>
              <a:rPr lang="de-AT" dirty="0" smtClean="0"/>
              <a:t>Utilities (IPv6 </a:t>
            </a:r>
            <a:r>
              <a:rPr lang="de-AT" dirty="0" err="1" smtClean="0"/>
              <a:t>address</a:t>
            </a:r>
            <a:r>
              <a:rPr lang="de-AT" dirty="0" smtClean="0"/>
              <a:t> </a:t>
            </a:r>
            <a:r>
              <a:rPr lang="de-AT" dirty="0" err="1" smtClean="0"/>
              <a:t>assignment</a:t>
            </a:r>
            <a:r>
              <a:rPr lang="de-AT" dirty="0" smtClean="0"/>
              <a:t>, 6to4 </a:t>
            </a:r>
            <a:r>
              <a:rPr lang="de-AT" dirty="0" err="1" smtClean="0"/>
              <a:t>tunnel</a:t>
            </a:r>
            <a:r>
              <a:rPr lang="de-AT" dirty="0" smtClean="0"/>
              <a:t>, ...)</a:t>
            </a:r>
            <a:endParaRPr lang="de-A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05B70-C753-468E-B256-B228F7B79C34}" type="datetime1">
              <a:rPr lang="de-DE" smtClean="0"/>
              <a:t>22.05.2014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E68C68F6-CEB4-C040-B3A3-CADDD499EB7C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2879388" y="6018701"/>
            <a:ext cx="59947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Riverbed OPNET </a:t>
            </a:r>
            <a:r>
              <a:rPr lang="en-US" sz="1400" dirty="0" smtClean="0"/>
              <a:t>Modeler 17.5.A: IPv6 Model Documentation</a:t>
            </a:r>
            <a:endParaRPr lang="en-US" sz="1400" dirty="0"/>
          </a:p>
        </p:txBody>
      </p:sp>
      <p:pic>
        <p:nvPicPr>
          <p:cNvPr id="9" name="Picture 2" descr="Riverb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13" y="973476"/>
            <a:ext cx="1255595" cy="41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smtClean="0"/>
              <a:t>Monica Deutsch, Georg Mittenecker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62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H grün">
  <a:themeElements>
    <a:clrScheme name="FH grü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B635"/>
      </a:accent1>
      <a:accent2>
        <a:srgbClr val="054305"/>
      </a:accent2>
      <a:accent3>
        <a:srgbClr val="9DFC2D"/>
      </a:accent3>
      <a:accent4>
        <a:srgbClr val="BBBBBB"/>
      </a:accent4>
      <a:accent5>
        <a:srgbClr val="888888"/>
      </a:accent5>
      <a:accent6>
        <a:srgbClr val="444444"/>
      </a:accent6>
      <a:hlink>
        <a:srgbClr val="0000FF"/>
      </a:hlink>
      <a:folHlink>
        <a:srgbClr val="800080"/>
      </a:folHlink>
    </a:clrScheme>
    <a:fontScheme name="FH Joanneum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Vorlage_BuildingEnergySociety_orange.potx" id="{B27E5AEC-D9F1-4FEB-97CA-9D2DAEEA1633}" vid="{A8E64DDD-A6A5-4F5E-BC23-899E047B1CCF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PPT_Vorlage_AppliedComputerSciences_gruen</Template>
  <TotalTime>0</TotalTime>
  <Words>1312</Words>
  <Application>Microsoft Office PowerPoint</Application>
  <PresentationFormat>Bildschirmpräsentation (4:3)</PresentationFormat>
  <Paragraphs>309</Paragraphs>
  <Slides>29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40" baseType="lpstr">
      <vt:lpstr>MS Mincho</vt:lpstr>
      <vt:lpstr>ＭＳ Ｐゴシック</vt:lpstr>
      <vt:lpstr>Arial</vt:lpstr>
      <vt:lpstr>Calibri</vt:lpstr>
      <vt:lpstr>Calibri Light</vt:lpstr>
      <vt:lpstr>Estrangelo Edessa</vt:lpstr>
      <vt:lpstr>Georgia</vt:lpstr>
      <vt:lpstr>Times New Roman</vt:lpstr>
      <vt:lpstr>Wingdings</vt:lpstr>
      <vt:lpstr>Wingdings 3</vt:lpstr>
      <vt:lpstr>FH grün</vt:lpstr>
      <vt:lpstr>PowerPoint-Präsentation</vt:lpstr>
      <vt:lpstr>PowerPoint-Präsentation</vt:lpstr>
      <vt:lpstr>Agenda</vt:lpstr>
      <vt:lpstr>IPv6 Vorbereitungen</vt:lpstr>
      <vt:lpstr>IPv6 Planung der Einführung</vt:lpstr>
      <vt:lpstr>IPv6 Addressplanung: Entscheidungen!?</vt:lpstr>
      <vt:lpstr>OPNET Modeler „Research Tool“</vt:lpstr>
      <vt:lpstr>  OPNET Modeler /  IT Guru</vt:lpstr>
      <vt:lpstr>OPNET Modeler – IPv6 Features</vt:lpstr>
      <vt:lpstr>OMNET++</vt:lpstr>
      <vt:lpstr>NetSim</vt:lpstr>
      <vt:lpstr>Ns-3</vt:lpstr>
      <vt:lpstr>NetAnim</vt:lpstr>
      <vt:lpstr>Cisco Packet Tracer – NetAcad Training Tool</vt:lpstr>
      <vt:lpstr>Cisco Packet Tracer</vt:lpstr>
      <vt:lpstr> Einsatz von Demoszenarien</vt:lpstr>
      <vt:lpstr>Migrationsentscheidung unterstützen</vt:lpstr>
      <vt:lpstr>IPv6 Schulung</vt:lpstr>
      <vt:lpstr>Beispiel Cisco Packet Tracer 6.0</vt:lpstr>
      <vt:lpstr>Beispiel Cisco Packet Tracer 6.0   Möglichkeiten &amp; Einschränkungen</vt:lpstr>
      <vt:lpstr>Beispiel Cisco Packet Tracer 6.0   Adresszuweisung</vt:lpstr>
      <vt:lpstr>Beispiel Cisco Packet Tracer 6.0   Routing</vt:lpstr>
      <vt:lpstr>Beispiel Cisco Packet Tracer 6.0   Tunneling</vt:lpstr>
      <vt:lpstr>Beispiel Cisco Packet Tracer 6.0   Paketfilter</vt:lpstr>
      <vt:lpstr>Warum Simulation?</vt:lpstr>
      <vt:lpstr>PowerPoint-Präsentation</vt:lpstr>
      <vt:lpstr>NW Planning and Analysis </vt:lpstr>
      <vt:lpstr>PowerPoint-Präsentation</vt:lpstr>
      <vt:lpstr>Simulation</vt:lpstr>
    </vt:vector>
  </TitlesOfParts>
  <Company>Informationsmanagement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Hopfer Marcus</dc:creator>
  <cp:lastModifiedBy>Georg Mittenecker</cp:lastModifiedBy>
  <cp:revision>84</cp:revision>
  <dcterms:created xsi:type="dcterms:W3CDTF">2013-10-07T09:54:28Z</dcterms:created>
  <dcterms:modified xsi:type="dcterms:W3CDTF">2014-05-21T23:18:45Z</dcterms:modified>
</cp:coreProperties>
</file>